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9" r:id="rId11"/>
    <p:sldId id="265" r:id="rId12"/>
    <p:sldId id="266" r:id="rId13"/>
    <p:sldId id="267" r:id="rId14"/>
    <p:sldId id="274" r:id="rId15"/>
    <p:sldId id="275" r:id="rId16"/>
    <p:sldId id="273" r:id="rId17"/>
    <p:sldId id="272" r:id="rId18"/>
    <p:sldId id="271" r:id="rId19"/>
    <p:sldId id="270" r:id="rId20"/>
    <p:sldId id="282" r:id="rId21"/>
    <p:sldId id="268" r:id="rId22"/>
    <p:sldId id="281" r:id="rId23"/>
    <p:sldId id="280" r:id="rId24"/>
    <p:sldId id="279" r:id="rId25"/>
    <p:sldId id="278" r:id="rId26"/>
    <p:sldId id="277" r:id="rId27"/>
    <p:sldId id="276"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7" autoAdjust="0"/>
  </p:normalViewPr>
  <p:slideViewPr>
    <p:cSldViewPr snapToGrid="0">
      <p:cViewPr varScale="1">
        <p:scale>
          <a:sx n="96" d="100"/>
          <a:sy n="96" d="100"/>
        </p:scale>
        <p:origin x="111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EE111-6595-46FC-B167-CBF618B5DCF8}" type="datetimeFigureOut">
              <a:rPr lang="ru-RU" smtClean="0"/>
              <a:t>27.02.2023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9C43E-0946-451F-87E0-02F8BFB161D5}" type="slidenum">
              <a:rPr lang="ru-RU" smtClean="0"/>
              <a:t>‹#›</a:t>
            </a:fld>
            <a:endParaRPr lang="ru-RU"/>
          </a:p>
        </p:txBody>
      </p:sp>
    </p:spTree>
    <p:extLst>
      <p:ext uri="{BB962C8B-B14F-4D97-AF65-F5344CB8AC3E}">
        <p14:creationId xmlns:p14="http://schemas.microsoft.com/office/powerpoint/2010/main" val="427402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Руководитель госоргана или организации, представитель которого не может продолжать работу в комиссии, должен письменно уведомить об этом работодателя и назначить нового представителя. Вам из-за этого придется в течение 24 часов внести изменения в приказ о комиссии, п. 23 Положения. Чтобы оформить материалы по расследованию несчастного случая, разработали специальные классификаторы. Несчастные случаи будут квалифицировать по видам, причинам и категории несчастного случая. Таблицы с классификаторами есть в </a:t>
            </a:r>
            <a:r>
              <a:rPr lang="ru-RU" sz="1200" u="sng" kern="1200" dirty="0" smtClean="0">
                <a:solidFill>
                  <a:schemeClr val="tx1"/>
                </a:solidFill>
                <a:effectLst/>
                <a:latin typeface="+mn-lt"/>
                <a:ea typeface="+mn-ea"/>
                <a:cs typeface="+mn-cs"/>
              </a:rPr>
              <a:t>приложении № 3</a:t>
            </a:r>
            <a:r>
              <a:rPr lang="ru-RU" sz="1200" kern="1200" dirty="0" smtClean="0">
                <a:solidFill>
                  <a:schemeClr val="tx1"/>
                </a:solidFill>
                <a:effectLst/>
                <a:latin typeface="+mn-lt"/>
                <a:ea typeface="+mn-ea"/>
                <a:cs typeface="+mn-cs"/>
              </a:rPr>
              <a:t> к приказу Минтруда от 20.04.2022 № 223н.  </a:t>
            </a:r>
          </a:p>
          <a:p>
            <a:endParaRPr lang="ru-RU" dirty="0"/>
          </a:p>
        </p:txBody>
      </p:sp>
      <p:sp>
        <p:nvSpPr>
          <p:cNvPr id="4" name="Номер слайда 3"/>
          <p:cNvSpPr>
            <a:spLocks noGrp="1"/>
          </p:cNvSpPr>
          <p:nvPr>
            <p:ph type="sldNum" sz="quarter" idx="10"/>
          </p:nvPr>
        </p:nvSpPr>
        <p:spPr/>
        <p:txBody>
          <a:bodyPr/>
          <a:lstStyle/>
          <a:p>
            <a:fld id="{EFF9C43E-0946-451F-87E0-02F8BFB161D5}" type="slidenum">
              <a:rPr lang="ru-RU" smtClean="0"/>
              <a:t>4</a:t>
            </a:fld>
            <a:endParaRPr lang="ru-RU"/>
          </a:p>
        </p:txBody>
      </p:sp>
    </p:spTree>
    <p:extLst>
      <p:ext uri="{BB962C8B-B14F-4D97-AF65-F5344CB8AC3E}">
        <p14:creationId xmlns:p14="http://schemas.microsoft.com/office/powerpoint/2010/main" val="228587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Опрос несовершеннолетних пострадавших проводят при обязательном участии их законных представителей — родителей, опекунов, попечителей (</a:t>
            </a:r>
            <a:r>
              <a:rPr lang="ru-RU" sz="1200" u="sng" kern="1200" dirty="0" smtClean="0">
                <a:solidFill>
                  <a:schemeClr val="tx1"/>
                </a:solidFill>
                <a:effectLst/>
                <a:latin typeface="+mn-lt"/>
                <a:ea typeface="+mn-ea"/>
                <a:cs typeface="+mn-cs"/>
              </a:rPr>
              <a:t>п. 25</a:t>
            </a:r>
            <a:r>
              <a:rPr lang="ru-RU" sz="1200" kern="1200" dirty="0" smtClean="0">
                <a:solidFill>
                  <a:schemeClr val="tx1"/>
                </a:solidFill>
                <a:effectLst/>
                <a:latin typeface="+mn-lt"/>
                <a:ea typeface="+mn-ea"/>
                <a:cs typeface="+mn-cs"/>
              </a:rPr>
              <a:t> Положения) </a:t>
            </a:r>
            <a:endParaRPr lang="ru-RU" dirty="0"/>
          </a:p>
        </p:txBody>
      </p:sp>
      <p:sp>
        <p:nvSpPr>
          <p:cNvPr id="4" name="Номер слайда 3"/>
          <p:cNvSpPr>
            <a:spLocks noGrp="1"/>
          </p:cNvSpPr>
          <p:nvPr>
            <p:ph type="sldNum" sz="quarter" idx="10"/>
          </p:nvPr>
        </p:nvSpPr>
        <p:spPr/>
        <p:txBody>
          <a:bodyPr/>
          <a:lstStyle/>
          <a:p>
            <a:fld id="{EFF9C43E-0946-451F-87E0-02F8BFB161D5}" type="slidenum">
              <a:rPr lang="ru-RU" smtClean="0"/>
              <a:t>6</a:t>
            </a:fld>
            <a:endParaRPr lang="ru-RU"/>
          </a:p>
        </p:txBody>
      </p:sp>
    </p:spTree>
    <p:extLst>
      <p:ext uri="{BB962C8B-B14F-4D97-AF65-F5344CB8AC3E}">
        <p14:creationId xmlns:p14="http://schemas.microsoft.com/office/powerpoint/2010/main" val="159405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2D4436-D5A0-4473-9477-78B92825FDEC}"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18863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2D4436-D5A0-4473-9477-78B92825FDEC}"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400771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2D4436-D5A0-4473-9477-78B92825FDEC}"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180695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2D4436-D5A0-4473-9477-78B92825FDEC}"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8121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2D4436-D5A0-4473-9477-78B92825FDEC}" type="datetimeFigureOut">
              <a:rPr lang="ru-RU" smtClean="0"/>
              <a:t>27.02.2023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313662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2D4436-D5A0-4473-9477-78B92825FDEC}"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273086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2D4436-D5A0-4473-9477-78B92825FDEC}" type="datetimeFigureOut">
              <a:rPr lang="ru-RU" smtClean="0"/>
              <a:t>27.02.2023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297336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2D4436-D5A0-4473-9477-78B92825FDEC}" type="datetimeFigureOut">
              <a:rPr lang="ru-RU" smtClean="0"/>
              <a:t>27.02.2023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72907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2D4436-D5A0-4473-9477-78B92825FDEC}" type="datetimeFigureOut">
              <a:rPr lang="ru-RU" smtClean="0"/>
              <a:t>27.02.2023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403521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2D4436-D5A0-4473-9477-78B92825FDEC}"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182884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2D4436-D5A0-4473-9477-78B92825FDEC}" type="datetimeFigureOut">
              <a:rPr lang="ru-RU" smtClean="0"/>
              <a:t>27.02.2023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6F2C-F523-447E-B5BA-679D830011A6}" type="slidenum">
              <a:rPr lang="ru-RU" smtClean="0"/>
              <a:t>‹#›</a:t>
            </a:fld>
            <a:endParaRPr lang="ru-RU"/>
          </a:p>
        </p:txBody>
      </p:sp>
    </p:spTree>
    <p:extLst>
      <p:ext uri="{BB962C8B-B14F-4D97-AF65-F5344CB8AC3E}">
        <p14:creationId xmlns:p14="http://schemas.microsoft.com/office/powerpoint/2010/main" val="118299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D4436-D5A0-4473-9477-78B92825FDEC}" type="datetimeFigureOut">
              <a:rPr lang="ru-RU" smtClean="0"/>
              <a:t>27.02.2023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86F2C-F523-447E-B5BA-679D830011A6}" type="slidenum">
              <a:rPr lang="ru-RU" smtClean="0"/>
              <a:t>‹#›</a:t>
            </a:fld>
            <a:endParaRPr lang="ru-RU"/>
          </a:p>
        </p:txBody>
      </p:sp>
    </p:spTree>
    <p:extLst>
      <p:ext uri="{BB962C8B-B14F-4D97-AF65-F5344CB8AC3E}">
        <p14:creationId xmlns:p14="http://schemas.microsoft.com/office/powerpoint/2010/main" val="114975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4763" y="936371"/>
            <a:ext cx="10143460" cy="584775"/>
          </a:xfrm>
          <a:prstGeom prst="rect">
            <a:avLst/>
          </a:prstGeom>
          <a:solidFill>
            <a:schemeClr val="accent3">
              <a:lumMod val="20000"/>
              <a:lumOff val="80000"/>
            </a:schemeClr>
          </a:solidFill>
          <a:ln>
            <a:solidFill>
              <a:srgbClr val="7030A0"/>
            </a:solidFill>
          </a:ln>
        </p:spPr>
        <p:txBody>
          <a:bodyPr wrap="square">
            <a:spAutoFit/>
          </a:bodyPr>
          <a:lstStyle/>
          <a:p>
            <a:pPr algn="ctr">
              <a:spcAft>
                <a:spcPts val="300"/>
              </a:spcAft>
            </a:pPr>
            <a:r>
              <a:rPr lang="ru-RU" sz="3200" b="1" i="1"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Новый порядок расследования несчастных случаев </a:t>
            </a:r>
            <a:endParaRPr lang="ru-RU" sz="3200" b="1" i="1" dirty="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854747" y="1829237"/>
            <a:ext cx="6096000" cy="1477328"/>
          </a:xfrm>
          <a:prstGeom prst="rect">
            <a:avLst/>
          </a:prstGeom>
          <a:solidFill>
            <a:schemeClr val="accent6">
              <a:lumMod val="20000"/>
              <a:lumOff val="80000"/>
            </a:schemeClr>
          </a:solidFill>
          <a:ln>
            <a:solidFill>
              <a:schemeClr val="accent6">
                <a:lumMod val="75000"/>
              </a:schemeClr>
            </a:solidFill>
          </a:ln>
        </p:spPr>
        <p:txBody>
          <a:bodyPr>
            <a:spAutoFit/>
          </a:bodyPr>
          <a:lstStyle/>
          <a:p>
            <a:r>
              <a:rPr lang="ru-RU" dirty="0" smtClean="0">
                <a:effectLst/>
                <a:latin typeface="Times New Roman" panose="02020603050405020304" pitchFamily="18" charset="0"/>
                <a:ea typeface="Times New Roman" panose="02020603050405020304" pitchFamily="18" charset="0"/>
              </a:rPr>
              <a:t>С сентября вступит в силу новое Положение об особенностях расследования несчастных случаев, а также обязательные формы и классификаторы, которые потребуются для оформления документов (</a:t>
            </a:r>
            <a:r>
              <a:rPr lang="ru-RU" u="sng" dirty="0" smtClean="0">
                <a:solidFill>
                  <a:srgbClr val="008200"/>
                </a:solidFill>
                <a:effectLst/>
                <a:latin typeface="Times New Roman" panose="02020603050405020304" pitchFamily="18" charset="0"/>
                <a:ea typeface="Times New Roman" panose="02020603050405020304" pitchFamily="18" charset="0"/>
              </a:rPr>
              <a:t>приказ Минтруда от 20.04.2022 № 223н</a:t>
            </a:r>
            <a:r>
              <a:rPr lang="ru-RU" dirty="0" smtClean="0">
                <a:effectLst/>
                <a:latin typeface="Times New Roman" panose="02020603050405020304" pitchFamily="18" charset="0"/>
                <a:ea typeface="Times New Roman" panose="02020603050405020304" pitchFamily="18" charset="0"/>
              </a:rPr>
              <a:t>, далее — Приказ № 223н).</a:t>
            </a:r>
            <a:endParaRPr lang="ru-RU" dirty="0"/>
          </a:p>
        </p:txBody>
      </p:sp>
      <p:sp>
        <p:nvSpPr>
          <p:cNvPr id="4" name="Прямоугольник 3"/>
          <p:cNvSpPr/>
          <p:nvPr/>
        </p:nvSpPr>
        <p:spPr>
          <a:xfrm>
            <a:off x="842596" y="3559838"/>
            <a:ext cx="6096000" cy="3016210"/>
          </a:xfrm>
          <a:prstGeom prst="rect">
            <a:avLst/>
          </a:prstGeom>
          <a:solidFill>
            <a:schemeClr val="accent6">
              <a:lumMod val="20000"/>
              <a:lumOff val="80000"/>
            </a:schemeClr>
          </a:solidFill>
          <a:ln>
            <a:solidFill>
              <a:schemeClr val="accent6">
                <a:lumMod val="75000"/>
              </a:schemeClr>
            </a:solidFill>
          </a:ln>
        </p:spPr>
        <p:txBody>
          <a:bodyPr>
            <a:spAutoFit/>
          </a:bodyPr>
          <a:lstStyle/>
          <a:p>
            <a:pPr algn="ctr">
              <a:spcBef>
                <a:spcPts val="1800"/>
              </a:spcBef>
              <a:spcAft>
                <a:spcPts val="0"/>
              </a:spcAft>
            </a:pPr>
            <a:r>
              <a:rPr lang="ru-RU" sz="3200" b="1" dirty="0" smtClean="0">
                <a:solidFill>
                  <a:srgbClr val="7030A0"/>
                </a:solidFill>
                <a:effectLst/>
                <a:latin typeface="Arial" panose="020B0604020202020204" pitchFamily="34" charset="0"/>
                <a:ea typeface="Arial" panose="020B0604020202020204" pitchFamily="34" charset="0"/>
              </a:rPr>
              <a:t>Кто должен применять новое Положение </a:t>
            </a:r>
          </a:p>
          <a:p>
            <a:r>
              <a:rPr lang="ru-RU" dirty="0" smtClean="0">
                <a:effectLst/>
                <a:latin typeface="Times New Roman" panose="02020603050405020304" pitchFamily="18" charset="0"/>
                <a:ea typeface="Times New Roman" panose="02020603050405020304" pitchFamily="18" charset="0"/>
              </a:rPr>
              <a:t>Все работодатели должны применять новое Положение о расследовании несчастных случаев, утвержденное Приказом № 223н (далее — Положение). Не делайте ошибочных выводов из названия документа. В нем действительно учли особенности расследования в отдельных отраслях и организациях, их утвердили в </a:t>
            </a:r>
            <a:r>
              <a:rPr lang="ru-RU" u="sng" dirty="0" smtClean="0">
                <a:solidFill>
                  <a:srgbClr val="008200"/>
                </a:solidFill>
                <a:effectLst/>
                <a:latin typeface="Times New Roman" panose="02020603050405020304" pitchFamily="18" charset="0"/>
                <a:ea typeface="Times New Roman" panose="02020603050405020304" pitchFamily="18" charset="0"/>
              </a:rPr>
              <a:t>разделе II</a:t>
            </a:r>
            <a:r>
              <a:rPr lang="ru-RU" dirty="0" smtClean="0">
                <a:effectLst/>
                <a:latin typeface="Times New Roman" panose="02020603050405020304" pitchFamily="18" charset="0"/>
                <a:ea typeface="Times New Roman" panose="02020603050405020304" pitchFamily="18" charset="0"/>
              </a:rPr>
              <a:t> Положения. </a:t>
            </a:r>
            <a:endParaRPr lang="ru-RU" dirty="0"/>
          </a:p>
        </p:txBody>
      </p:sp>
      <p:sp>
        <p:nvSpPr>
          <p:cNvPr id="5" name="AutoShape 2" descr="Принудительное психиатрическое освидетельствование: в каких случаях  назначается - Официальный Интернет-портал органов местного самоуправления  городского округа Са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292" name="Picture 4" descr="Охрана труда &quot;с нуля&quot;, с чего нач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028" y="1995055"/>
            <a:ext cx="4250171" cy="470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93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6446" y="574159"/>
            <a:ext cx="6570920" cy="5555367"/>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nSpc>
                <a:spcPts val="1500"/>
              </a:lnSpc>
              <a:spcAft>
                <a:spcPts val="300"/>
              </a:spcAft>
            </a:pPr>
            <a:r>
              <a:rPr lang="ru-RU" sz="2000" dirty="0" smtClean="0">
                <a:effectLst/>
                <a:latin typeface="Times New Roman" panose="02020603050405020304" pitchFamily="18" charset="0"/>
                <a:ea typeface="Times New Roman" panose="02020603050405020304" pitchFamily="18" charset="0"/>
              </a:rPr>
              <a:t>В ходе расследования повторно выявляйте опасности и оценивайте уровни </a:t>
            </a:r>
            <a:r>
              <a:rPr lang="ru-RU" sz="2000" dirty="0" err="1" smtClean="0">
                <a:effectLst/>
                <a:latin typeface="Times New Roman" panose="02020603050405020304" pitchFamily="18" charset="0"/>
                <a:ea typeface="Times New Roman" panose="02020603050405020304" pitchFamily="18" charset="0"/>
              </a:rPr>
              <a:t>профрисков</a:t>
            </a:r>
            <a:r>
              <a:rPr lang="ru-RU" sz="2000" dirty="0" smtClean="0">
                <a:effectLst/>
                <a:latin typeface="Times New Roman" panose="02020603050405020304" pitchFamily="18" charset="0"/>
                <a:ea typeface="Times New Roman" panose="02020603050405020304" pitchFamily="18" charset="0"/>
              </a:rPr>
              <a:t> на рабочем месте, где произошел производственный несчастный случай (</a:t>
            </a:r>
            <a:r>
              <a:rPr lang="ru-RU" sz="2000" u="sng" dirty="0" smtClean="0">
                <a:solidFill>
                  <a:srgbClr val="008200"/>
                </a:solidFill>
                <a:effectLst/>
                <a:latin typeface="Times New Roman" panose="02020603050405020304" pitchFamily="18" charset="0"/>
                <a:ea typeface="Times New Roman" panose="02020603050405020304" pitchFamily="18" charset="0"/>
              </a:rPr>
              <a:t>ч. 5 ст. 218</a:t>
            </a:r>
            <a:r>
              <a:rPr lang="ru-RU" sz="2000" dirty="0" smtClean="0">
                <a:effectLst/>
                <a:latin typeface="Times New Roman" panose="02020603050405020304" pitchFamily="18" charset="0"/>
                <a:ea typeface="Times New Roman" panose="02020603050405020304" pitchFamily="18" charset="0"/>
              </a:rPr>
              <a:t> ТК). Указывайте в акте расследования, когда и какие процедуры по пересмотру рисков проводите, вносите информацию в графу «Мероприятия по устранению причин, способствующих наступлению несчастного случая, сроки». </a:t>
            </a:r>
          </a:p>
          <a:p>
            <a:pPr>
              <a:lnSpc>
                <a:spcPts val="1500"/>
              </a:lnSpc>
              <a:spcAft>
                <a:spcPts val="300"/>
              </a:spcAft>
            </a:pPr>
            <a:r>
              <a:rPr lang="ru-RU" sz="2000" dirty="0" smtClean="0">
                <a:effectLst/>
                <a:latin typeface="Times New Roman" panose="02020603050405020304" pitchFamily="18" charset="0"/>
                <a:ea typeface="Times New Roman" panose="02020603050405020304" pitchFamily="18" charset="0"/>
              </a:rPr>
              <a:t>В акт Н-1 теперь нужно вносить больше сведений. Указывайте сведения о медосмотрах и </a:t>
            </a:r>
            <a:r>
              <a:rPr lang="ru-RU" sz="2000" dirty="0" err="1" smtClean="0">
                <a:effectLst/>
                <a:latin typeface="Times New Roman" panose="02020603050405020304" pitchFamily="18" charset="0"/>
                <a:ea typeface="Times New Roman" panose="02020603050405020304" pitchFamily="18" charset="0"/>
              </a:rPr>
              <a:t>психосвидетельствованиях</a:t>
            </a:r>
            <a:r>
              <a:rPr lang="ru-RU" sz="2000" dirty="0" smtClean="0">
                <a:effectLst/>
                <a:latin typeface="Times New Roman" panose="02020603050405020304" pitchFamily="18" charset="0"/>
                <a:ea typeface="Times New Roman" panose="02020603050405020304" pitchFamily="18" charset="0"/>
              </a:rPr>
              <a:t> — вносите их в подпункт 7 документа. Уточняйте статус занятости пострадавшего — работает по трудовому договору или вступил в трудовые отношения, совместитель, дистанционный работник, иностранный гражданин и т. д. Выдачу и получение работником СИЗ подтверждайте в строке 8.7. В конце акта обязательно фиксируйте, что вручили или направили документ пострадавшему либо его доверенному лицу. </a:t>
            </a:r>
          </a:p>
          <a:p>
            <a:pPr>
              <a:lnSpc>
                <a:spcPts val="1500"/>
              </a:lnSpc>
              <a:spcAft>
                <a:spcPts val="300"/>
              </a:spcAft>
            </a:pPr>
            <a:r>
              <a:rPr lang="ru-RU" sz="2000" dirty="0" smtClean="0">
                <a:effectLst/>
                <a:latin typeface="Times New Roman" panose="02020603050405020304" pitchFamily="18" charset="0"/>
                <a:ea typeface="Times New Roman" panose="02020603050405020304" pitchFamily="18" charset="0"/>
              </a:rPr>
              <a:t>Для результатов расследования несчастных случаев в результате аварий, катастроф, крушения и других ЧС, которые соответствуют критериям </a:t>
            </a:r>
            <a:r>
              <a:rPr lang="ru-RU" sz="2000" u="sng" dirty="0" smtClean="0">
                <a:solidFill>
                  <a:srgbClr val="008200"/>
                </a:solidFill>
                <a:effectLst/>
                <a:latin typeface="Times New Roman" panose="02020603050405020304" pitchFamily="18" charset="0"/>
                <a:ea typeface="Times New Roman" panose="02020603050405020304" pitchFamily="18" charset="0"/>
              </a:rPr>
              <a:t>приказа МЧС от 05.07.2021 № 429</a:t>
            </a:r>
            <a:r>
              <a:rPr lang="ru-RU" sz="2000" dirty="0" smtClean="0">
                <a:effectLst/>
                <a:latin typeface="Times New Roman" panose="02020603050405020304" pitchFamily="18" charset="0"/>
                <a:ea typeface="Times New Roman" panose="02020603050405020304" pitchFamily="18" charset="0"/>
              </a:rPr>
              <a:t>, ввели новый документ — акт Н-1ЧС (</a:t>
            </a:r>
            <a:r>
              <a:rPr lang="ru-RU" sz="2000" u="sng" dirty="0" smtClean="0">
                <a:solidFill>
                  <a:srgbClr val="008200"/>
                </a:solidFill>
                <a:effectLst/>
                <a:latin typeface="Times New Roman" panose="02020603050405020304" pitchFamily="18" charset="0"/>
                <a:ea typeface="Times New Roman" panose="02020603050405020304" pitchFamily="18" charset="0"/>
              </a:rPr>
              <a:t>форма № 4</a:t>
            </a:r>
            <a:r>
              <a:rPr lang="ru-RU" sz="2000" dirty="0" smtClean="0">
                <a:effectLst/>
                <a:latin typeface="Times New Roman" panose="02020603050405020304" pitchFamily="18" charset="0"/>
                <a:ea typeface="Times New Roman" panose="02020603050405020304" pitchFamily="18" charset="0"/>
              </a:rPr>
              <a:t> приложения № 2 к Приказу № 223н). Если несчастный случай произойдет в труднодоступном месте, и есть основания предполагать гибель работника, его следует оформить актом по </a:t>
            </a:r>
            <a:r>
              <a:rPr lang="ru-RU" sz="2000" u="sng" dirty="0" smtClean="0">
                <a:solidFill>
                  <a:srgbClr val="008200"/>
                </a:solidFill>
                <a:effectLst/>
                <a:latin typeface="Times New Roman" panose="02020603050405020304" pitchFamily="18" charset="0"/>
                <a:ea typeface="Times New Roman" panose="02020603050405020304" pitchFamily="18" charset="0"/>
              </a:rPr>
              <a:t>форме № 6</a:t>
            </a:r>
            <a:r>
              <a:rPr lang="ru-RU" sz="2000" dirty="0" smtClean="0">
                <a:effectLst/>
                <a:latin typeface="Times New Roman" panose="02020603050405020304" pitchFamily="18" charset="0"/>
                <a:ea typeface="Times New Roman" panose="02020603050405020304" pitchFamily="18" charset="0"/>
              </a:rPr>
              <a:t> приложения № 2 к Приказу № 223н. </a:t>
            </a:r>
            <a:endParaRPr lang="ru-RU" sz="2000" dirty="0">
              <a:effectLst/>
              <a:latin typeface="Times New Roman" panose="02020603050405020304" pitchFamily="18" charset="0"/>
              <a:ea typeface="Times New Roman" panose="02020603050405020304" pitchFamily="18" charset="0"/>
            </a:endParaRPr>
          </a:p>
        </p:txBody>
      </p:sp>
      <p:sp>
        <p:nvSpPr>
          <p:cNvPr id="3" name="AutoShape 2" descr="Особенности расследования несчастного случая на производстве - Юрист  Коробов Евгений Алексеевич - Статьи - Правору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436" name="Picture 4" descr="https://pravorub.ru/upload/content/2013/11/19/702168dac940180fa2922bf5f8eb6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1446842"/>
            <a:ext cx="50768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4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50124"/>
            <a:ext cx="6882810" cy="6391493"/>
          </a:xfrm>
          <a:prstGeom prst="rect">
            <a:avLst/>
          </a:prstGeom>
          <a:solidFill>
            <a:schemeClr val="accent3">
              <a:lumMod val="20000"/>
              <a:lumOff val="80000"/>
            </a:schemeClr>
          </a:solidFill>
          <a:ln>
            <a:solidFill>
              <a:schemeClr val="accent6">
                <a:lumMod val="75000"/>
              </a:schemeClr>
            </a:solidFill>
          </a:ln>
        </p:spPr>
        <p:txBody>
          <a:bodyPr wrap="square">
            <a:spAutoFit/>
          </a:bodyPr>
          <a:lstStyle/>
          <a:p>
            <a:pPr>
              <a:spcBef>
                <a:spcPts val="1800"/>
              </a:spcBef>
              <a:spcAft>
                <a:spcPts val="0"/>
              </a:spcAft>
            </a:pPr>
            <a:r>
              <a:rPr lang="ru-RU" sz="3200" b="1" dirty="0" smtClean="0">
                <a:effectLst/>
                <a:latin typeface="Arial" panose="020B0604020202020204" pitchFamily="34" charset="0"/>
                <a:ea typeface="Arial" panose="020B0604020202020204" pitchFamily="34" charset="0"/>
              </a:rPr>
              <a:t>Как инспекторы ГИТ будут контролировать расследования </a:t>
            </a:r>
          </a:p>
          <a:p>
            <a:pPr>
              <a:lnSpc>
                <a:spcPts val="1900"/>
              </a:lnSpc>
              <a:spcBef>
                <a:spcPts val="1800"/>
              </a:spcBef>
              <a:spcAft>
                <a:spcPts val="0"/>
              </a:spcAft>
            </a:pPr>
            <a:endParaRPr lang="ru-RU" sz="3200" b="1" dirty="0" smtClean="0">
              <a:effectLst/>
              <a:latin typeface="Arial" panose="020B0604020202020204" pitchFamily="34" charset="0"/>
              <a:ea typeface="Arial" panose="020B0604020202020204" pitchFamily="34" charset="0"/>
            </a:endParaRPr>
          </a:p>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В новом Положении уточнили основания, по которым инспектор ГИТ установит, что акт о несчастном случае составили с нарушениями. Инспектор вправе обязать работодателя изменить или дополнить акт, если: </a:t>
            </a:r>
          </a:p>
          <a:p>
            <a:pPr marL="285750" indent="-285750">
              <a:lnSpc>
                <a:spcPts val="1500"/>
              </a:lnSpc>
              <a:spcAft>
                <a:spcPts val="0"/>
              </a:spcAft>
              <a:buFont typeface="Wingdings" panose="05000000000000000000" pitchFamily="2" charset="2"/>
              <a:buChar char="q"/>
            </a:pPr>
            <a:r>
              <a:rPr lang="ru-RU" dirty="0" smtClean="0">
                <a:effectLst/>
                <a:latin typeface="Times New Roman" panose="02020603050405020304" pitchFamily="18" charset="0"/>
                <a:ea typeface="Times New Roman" panose="02020603050405020304" pitchFamily="18" charset="0"/>
              </a:rPr>
              <a:t>неправильно сформировали комиссию;</a:t>
            </a:r>
          </a:p>
          <a:p>
            <a:pPr marL="285750" indent="-285750">
              <a:lnSpc>
                <a:spcPts val="1500"/>
              </a:lnSpc>
              <a:spcAft>
                <a:spcPts val="0"/>
              </a:spcAft>
              <a:buFont typeface="Wingdings" panose="05000000000000000000" pitchFamily="2" charset="2"/>
              <a:buChar char="q"/>
            </a:pPr>
            <a:r>
              <a:rPr lang="ru-RU" dirty="0" smtClean="0">
                <a:effectLst/>
                <a:latin typeface="Times New Roman" panose="02020603050405020304" pitchFamily="18" charset="0"/>
                <a:ea typeface="Times New Roman" panose="02020603050405020304" pitchFamily="18" charset="0"/>
              </a:rPr>
              <a:t>неправомерно квалифицировали несчастный случай, как не связанный с производством;</a:t>
            </a:r>
          </a:p>
          <a:p>
            <a:pPr marL="285750" indent="-285750">
              <a:lnSpc>
                <a:spcPts val="1500"/>
              </a:lnSpc>
              <a:spcAft>
                <a:spcPts val="0"/>
              </a:spcAft>
              <a:buFont typeface="Wingdings" panose="05000000000000000000" pitchFamily="2" charset="2"/>
              <a:buChar char="q"/>
            </a:pPr>
            <a:r>
              <a:rPr lang="ru-RU" dirty="0" smtClean="0">
                <a:effectLst/>
                <a:latin typeface="Times New Roman" panose="02020603050405020304" pitchFamily="18" charset="0"/>
                <a:ea typeface="Times New Roman" panose="02020603050405020304" pitchFamily="18" charset="0"/>
              </a:rPr>
              <a:t>в акте указали причины несчастного случая и нарушителей, которые не соответствуют фактическим обстоятельствам и материалам расследования; </a:t>
            </a:r>
          </a:p>
          <a:p>
            <a:pPr marL="285750" indent="-285750">
              <a:lnSpc>
                <a:spcPts val="1500"/>
              </a:lnSpc>
              <a:spcAft>
                <a:spcPts val="0"/>
              </a:spcAft>
              <a:buFont typeface="Wingdings" panose="05000000000000000000" pitchFamily="2" charset="2"/>
              <a:buChar char="q"/>
            </a:pPr>
            <a:r>
              <a:rPr lang="ru-RU" dirty="0" smtClean="0">
                <a:effectLst/>
                <a:latin typeface="Times New Roman" panose="02020603050405020304" pitchFamily="18" charset="0"/>
                <a:ea typeface="Times New Roman" panose="02020603050405020304" pitchFamily="18" charset="0"/>
              </a:rPr>
              <a:t>член комиссии отказался подписать акт;</a:t>
            </a:r>
          </a:p>
          <a:p>
            <a:pPr marL="285750" indent="-285750">
              <a:lnSpc>
                <a:spcPts val="1500"/>
              </a:lnSpc>
              <a:spcAft>
                <a:spcPts val="0"/>
              </a:spcAft>
              <a:buFont typeface="Wingdings" panose="05000000000000000000" pitchFamily="2" charset="2"/>
              <a:buChar char="q"/>
            </a:pPr>
            <a:r>
              <a:rPr lang="ru-RU" dirty="0" smtClean="0">
                <a:effectLst/>
                <a:latin typeface="Times New Roman" panose="02020603050405020304" pitchFamily="18" charset="0"/>
                <a:ea typeface="Times New Roman" panose="02020603050405020304" pitchFamily="18" charset="0"/>
              </a:rPr>
              <a:t>степень тяжести и последствий несчастного случая изменилась.</a:t>
            </a:r>
          </a:p>
          <a:p>
            <a:r>
              <a:rPr lang="ru-RU" dirty="0" smtClean="0">
                <a:effectLst/>
                <a:latin typeface="Times New Roman" panose="02020603050405020304" pitchFamily="18" charset="0"/>
                <a:ea typeface="Times New Roman" panose="02020603050405020304" pitchFamily="18" charset="0"/>
              </a:rPr>
              <a:t>Положение позволит инспекторам ГИТ оперативно реагировать на сокрытые несчастные случаи и проводить их расследования. Для этого используют всю поступающую информацию, которая свидетельствует о травмах работников: извещения из медучреждений, запросы следователей на проверку обстоятельств происшествия и пр. Когда инспектор получит такую информацию, он вправе составить мотивированное представление на имя руководителя ГИТ, который издаст решение о расследовании. </a:t>
            </a:r>
            <a:endParaRPr lang="ru-RU" dirty="0"/>
          </a:p>
        </p:txBody>
      </p:sp>
      <p:pic>
        <p:nvPicPr>
          <p:cNvPr id="19458" name="Picture 2" descr="Синяя печать: влияние химии на изготовление гравюр из дерева: выставка 18  мая – 14 июля, Художественный музей Гонолулу, Гонолулу | Артхи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754" y="102940"/>
            <a:ext cx="4869712" cy="648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80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4921" y="1307130"/>
            <a:ext cx="6096000" cy="4562788"/>
          </a:xfrm>
          <a:prstGeom prst="rect">
            <a:avLst/>
          </a:prstGeom>
          <a:solidFill>
            <a:schemeClr val="accent3">
              <a:lumMod val="20000"/>
              <a:lumOff val="80000"/>
            </a:schemeClr>
          </a:solidFill>
          <a:ln>
            <a:solidFill>
              <a:srgbClr val="7030A0"/>
            </a:solidFill>
          </a:ln>
        </p:spPr>
        <p:txBody>
          <a:bodyPr>
            <a:spAutoFit/>
          </a:bodyPr>
          <a:lstStyle/>
          <a:p>
            <a:pPr>
              <a:spcAft>
                <a:spcPts val="300"/>
              </a:spcAft>
            </a:pPr>
            <a:r>
              <a:rPr lang="ru-RU" sz="2400" dirty="0" smtClean="0">
                <a:effectLst/>
                <a:latin typeface="Times New Roman" panose="02020603050405020304" pitchFamily="18" charset="0"/>
                <a:ea typeface="Times New Roman" panose="02020603050405020304" pitchFamily="18" charset="0"/>
              </a:rPr>
              <a:t>В суточный срок о решении уведомят работодателя и пострадавшего или его представителя, иждивенца, близкого родственника. </a:t>
            </a:r>
          </a:p>
          <a:p>
            <a:pPr>
              <a:spcAft>
                <a:spcPts val="300"/>
              </a:spcAft>
            </a:pPr>
            <a:r>
              <a:rPr lang="ru-RU" sz="2400" dirty="0" smtClean="0">
                <a:effectLst/>
                <a:latin typeface="Times New Roman" panose="02020603050405020304" pitchFamily="18" charset="0"/>
                <a:ea typeface="Times New Roman" panose="02020603050405020304" pitchFamily="18" charset="0"/>
              </a:rPr>
              <a:t>Если инспектор установит, что случай не подлежит расследованию и учету, как производственный, а также если жизни и здоровью работника не причинили вред, он должен завершить расследование. В такой ситуации инспектор оформит заключение по </a:t>
            </a:r>
            <a:r>
              <a:rPr lang="ru-RU" sz="2400" u="sng" dirty="0" smtClean="0">
                <a:solidFill>
                  <a:srgbClr val="008200"/>
                </a:solidFill>
                <a:effectLst/>
                <a:latin typeface="Times New Roman" panose="02020603050405020304" pitchFamily="18" charset="0"/>
                <a:ea typeface="Times New Roman" panose="02020603050405020304" pitchFamily="18" charset="0"/>
              </a:rPr>
              <a:t>форме № 7</a:t>
            </a:r>
            <a:r>
              <a:rPr lang="ru-RU" sz="2400" dirty="0" smtClean="0">
                <a:effectLst/>
                <a:latin typeface="Times New Roman" panose="02020603050405020304" pitchFamily="18" charset="0"/>
                <a:ea typeface="Times New Roman" panose="02020603050405020304" pitchFamily="18" charset="0"/>
              </a:rPr>
              <a:t> приложения № 2 к Приказу № 223н. </a:t>
            </a:r>
            <a:endParaRPr lang="ru-RU" sz="2400" dirty="0">
              <a:effectLst/>
              <a:latin typeface="Times New Roman" panose="02020603050405020304" pitchFamily="18" charset="0"/>
              <a:ea typeface="Times New Roman" panose="02020603050405020304" pitchFamily="18" charset="0"/>
            </a:endParaRPr>
          </a:p>
        </p:txBody>
      </p:sp>
      <p:pic>
        <p:nvPicPr>
          <p:cNvPr id="20484" name="Picture 4" descr="Крупнейшая железнодорожная катастрофа в истории во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102" y="943232"/>
            <a:ext cx="5053639" cy="529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4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61403" y="288483"/>
            <a:ext cx="5964582" cy="523220"/>
          </a:xfrm>
          <a:prstGeom prst="rect">
            <a:avLst/>
          </a:prstGeom>
        </p:spPr>
        <p:txBody>
          <a:bodyPr wrap="none">
            <a:spAutoFit/>
          </a:bodyPr>
          <a:lstStyle/>
          <a:p>
            <a:r>
              <a:rPr lang="ru-RU" sz="2800" b="1" i="1" u="sng" dirty="0" smtClean="0">
                <a:solidFill>
                  <a:srgbClr val="7030A0"/>
                </a:solidFill>
                <a:effectLst/>
                <a:latin typeface="Times New Roman" panose="02020603050405020304" pitchFamily="18" charset="0"/>
                <a:ea typeface="Times New Roman" panose="02020603050405020304" pitchFamily="18" charset="0"/>
              </a:rPr>
              <a:t>Как с сентября оформлять акт Н-1</a:t>
            </a:r>
            <a:endParaRPr lang="ru-RU" sz="2800" i="1" u="sng" dirty="0">
              <a:solidFill>
                <a:srgbClr val="7030A0"/>
              </a:solidFill>
            </a:endParaRPr>
          </a:p>
        </p:txBody>
      </p:sp>
      <p:sp>
        <p:nvSpPr>
          <p:cNvPr id="3" name="Прямоугольник 2"/>
          <p:cNvSpPr/>
          <p:nvPr/>
        </p:nvSpPr>
        <p:spPr>
          <a:xfrm>
            <a:off x="283534" y="966205"/>
            <a:ext cx="6096000" cy="3139321"/>
          </a:xfrm>
          <a:prstGeom prst="rect">
            <a:avLst/>
          </a:prstGeom>
          <a:solidFill>
            <a:schemeClr val="accent3">
              <a:lumMod val="20000"/>
              <a:lumOff val="80000"/>
            </a:schemeClr>
          </a:solidFill>
          <a:ln>
            <a:solidFill>
              <a:schemeClr val="tx2">
                <a:lumMod val="75000"/>
              </a:schemeClr>
            </a:solidFill>
          </a:ln>
        </p:spPr>
        <p:txBody>
          <a:bodyPr>
            <a:spAutoFit/>
          </a:bodyPr>
          <a:lstStyle/>
          <a:p>
            <a:r>
              <a:rPr lang="ru-RU" dirty="0" smtClean="0">
                <a:effectLst/>
                <a:latin typeface="Times New Roman" panose="02020603050405020304" pitchFamily="18" charset="0"/>
                <a:ea typeface="Times New Roman" panose="02020603050405020304" pitchFamily="18" charset="0"/>
              </a:rPr>
              <a:t>Форму </a:t>
            </a:r>
            <a:r>
              <a:rPr lang="ru-RU" u="sng" dirty="0" smtClean="0">
                <a:solidFill>
                  <a:srgbClr val="008200"/>
                </a:solidFill>
                <a:effectLst/>
                <a:latin typeface="Times New Roman" panose="02020603050405020304" pitchFamily="18" charset="0"/>
                <a:ea typeface="Times New Roman" panose="02020603050405020304" pitchFamily="18" charset="0"/>
              </a:rPr>
              <a:t>акта Н-1</a:t>
            </a:r>
            <a:r>
              <a:rPr lang="ru-RU" dirty="0" smtClean="0">
                <a:effectLst/>
                <a:latin typeface="Times New Roman" panose="02020603050405020304" pitchFamily="18" charset="0"/>
                <a:ea typeface="Times New Roman" panose="02020603050405020304" pitchFamily="18" charset="0"/>
              </a:rPr>
              <a:t> утвердили в </a:t>
            </a:r>
            <a:r>
              <a:rPr lang="ru-RU" u="sng" dirty="0" smtClean="0">
                <a:solidFill>
                  <a:srgbClr val="008200"/>
                </a:solidFill>
                <a:effectLst/>
                <a:latin typeface="Times New Roman" panose="02020603050405020304" pitchFamily="18" charset="0"/>
                <a:ea typeface="Times New Roman" panose="02020603050405020304" pitchFamily="18" charset="0"/>
              </a:rPr>
              <a:t>приложении 2</a:t>
            </a:r>
            <a:r>
              <a:rPr lang="ru-RU" dirty="0" smtClean="0">
                <a:effectLst/>
                <a:latin typeface="Times New Roman" panose="02020603050405020304" pitchFamily="18" charset="0"/>
                <a:ea typeface="Times New Roman" panose="02020603050405020304" pitchFamily="18" charset="0"/>
              </a:rPr>
              <a:t> к приказу Минтруда от 20.04.2022 № 223н (далее — Приказ № 223н). Она является обязательной, поэтому самостоятельно в нее нельзя вносить дополнительные строки/подстрочники/ячейки или удалять существующие. Например, если несчастный случай произошел с вашим работником, не удаляйте из документа </a:t>
            </a:r>
            <a:r>
              <a:rPr lang="ru-RU" u="sng" dirty="0" smtClean="0">
                <a:solidFill>
                  <a:srgbClr val="008200"/>
                </a:solidFill>
                <a:effectLst/>
                <a:latin typeface="Times New Roman" panose="02020603050405020304" pitchFamily="18" charset="0"/>
                <a:ea typeface="Times New Roman" panose="02020603050405020304" pitchFamily="18" charset="0"/>
              </a:rPr>
              <a:t>пункт 3</a:t>
            </a:r>
            <a:r>
              <a:rPr lang="ru-RU" dirty="0" smtClean="0">
                <a:effectLst/>
                <a:latin typeface="Times New Roman" panose="02020603050405020304" pitchFamily="18" charset="0"/>
                <a:ea typeface="Times New Roman" panose="02020603050405020304" pitchFamily="18" charset="0"/>
              </a:rPr>
              <a:t> с данными о работодателе-подрядчике, просто оставьте его пустым. Когда прочитаете статью, разберетесь, как указываете коды по классификаторам, какие дополнения внесли в документ и как заполнять новые строки.</a:t>
            </a:r>
            <a:endParaRPr lang="ru-RU" dirty="0" smtClean="0"/>
          </a:p>
        </p:txBody>
      </p:sp>
      <p:sp>
        <p:nvSpPr>
          <p:cNvPr id="4" name="Прямоугольник 3"/>
          <p:cNvSpPr/>
          <p:nvPr/>
        </p:nvSpPr>
        <p:spPr>
          <a:xfrm>
            <a:off x="6592186" y="2836675"/>
            <a:ext cx="5599814" cy="3644587"/>
          </a:xfrm>
          <a:prstGeom prst="rect">
            <a:avLst/>
          </a:prstGeom>
          <a:solidFill>
            <a:schemeClr val="accent3">
              <a:lumMod val="20000"/>
              <a:lumOff val="80000"/>
            </a:schemeClr>
          </a:solidFill>
          <a:ln>
            <a:solidFill>
              <a:schemeClr val="tx2">
                <a:lumMod val="75000"/>
              </a:schemeClr>
            </a:solidFill>
          </a:ln>
        </p:spPr>
        <p:txBody>
          <a:bodyPr wrap="square">
            <a:spAutoFit/>
          </a:bodyPr>
          <a:lstStyle/>
          <a:p>
            <a:pPr>
              <a:lnSpc>
                <a:spcPts val="1900"/>
              </a:lnSpc>
              <a:spcBef>
                <a:spcPts val="1800"/>
              </a:spcBef>
              <a:spcAft>
                <a:spcPts val="0"/>
              </a:spcAft>
            </a:pPr>
            <a:r>
              <a:rPr lang="ru-RU" sz="2000" b="1" dirty="0" smtClean="0">
                <a:effectLst/>
                <a:latin typeface="Arial" panose="020B0604020202020204" pitchFamily="34" charset="0"/>
                <a:ea typeface="Arial" panose="020B0604020202020204" pitchFamily="34" charset="0"/>
              </a:rPr>
              <a:t>Указывайте коды по классификаторам</a:t>
            </a:r>
          </a:p>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Принципиальное отличие новой формы акта Н-1 от старой — наличие ячеек, в которых нужно указывать специальные коды. Их ввели, чтобы результаты было легче оцифровать и получить детальную статистику по несчастным случаям на производстве. Благодаря кодам можно будет определить, какие травмы чаще всего получают работники, в какое время суток и смены они происходят, какие профессии самые </a:t>
            </a:r>
            <a:r>
              <a:rPr lang="ru-RU" dirty="0" err="1" smtClean="0">
                <a:effectLst/>
                <a:latin typeface="Times New Roman" panose="02020603050405020304" pitchFamily="18" charset="0"/>
                <a:ea typeface="Times New Roman" panose="02020603050405020304" pitchFamily="18" charset="0"/>
              </a:rPr>
              <a:t>травмоопасные</a:t>
            </a:r>
            <a:r>
              <a:rPr lang="ru-RU" dirty="0" smtClean="0">
                <a:effectLst/>
                <a:latin typeface="Times New Roman" panose="02020603050405020304" pitchFamily="18" charset="0"/>
                <a:ea typeface="Times New Roman" panose="02020603050405020304" pitchFamily="18" charset="0"/>
              </a:rPr>
              <a:t> и пр. </a:t>
            </a:r>
          </a:p>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Всего Минтруд разработал три классификатора: по видам несчастных случаев, их причинам и по дополнительным параметрам. К дополнительным классификаторам отнесли: категории НС, время на момент НС и от начала работы, ранжирование по полу и возрасту пострадавшего и пр. (</a:t>
            </a:r>
            <a:r>
              <a:rPr lang="ru-RU" u="sng" dirty="0" smtClean="0">
                <a:solidFill>
                  <a:srgbClr val="008200"/>
                </a:solidFill>
                <a:effectLst/>
                <a:latin typeface="Times New Roman" panose="02020603050405020304" pitchFamily="18" charset="0"/>
                <a:ea typeface="Times New Roman" panose="02020603050405020304" pitchFamily="18" charset="0"/>
              </a:rPr>
              <a:t>приложение 3</a:t>
            </a:r>
            <a:r>
              <a:rPr lang="ru-RU" dirty="0" smtClean="0">
                <a:effectLst/>
                <a:latin typeface="Times New Roman" panose="02020603050405020304" pitchFamily="18" charset="0"/>
                <a:ea typeface="Times New Roman" panose="02020603050405020304" pitchFamily="18" charset="0"/>
              </a:rPr>
              <a:t> к Приказу № 223н). </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271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1246" y="366595"/>
            <a:ext cx="6096000" cy="5873403"/>
          </a:xfrm>
          <a:prstGeom prst="rect">
            <a:avLst/>
          </a:prstGeom>
        </p:spPr>
        <p:txBody>
          <a:bodyPr>
            <a:spAutoFit/>
          </a:bodyPr>
          <a:lstStyle/>
          <a:p>
            <a:pPr>
              <a:spcAft>
                <a:spcPts val="0"/>
              </a:spcAft>
            </a:pPr>
            <a:r>
              <a:rPr lang="ru-RU" sz="2400" b="1" i="1" dirty="0" smtClean="0">
                <a:solidFill>
                  <a:srgbClr val="7030A0"/>
                </a:solidFill>
                <a:effectLst/>
                <a:latin typeface="Times" panose="02020603050405020304" pitchFamily="18" charset="0"/>
                <a:ea typeface="Times" panose="02020603050405020304" pitchFamily="18" charset="0"/>
              </a:rPr>
              <a:t>Акт Н-1 заполняет работодатель, который расследует несчастный случай</a:t>
            </a:r>
          </a:p>
          <a:p>
            <a:pPr>
              <a:lnSpc>
                <a:spcPts val="1300"/>
              </a:lnSpc>
              <a:spcAft>
                <a:spcPts val="0"/>
              </a:spcAft>
            </a:pPr>
            <a:endParaRPr lang="ru-RU" dirty="0">
              <a:latin typeface="Times" panose="02020603050405020304" pitchFamily="18" charset="0"/>
              <a:ea typeface="Times" panose="02020603050405020304" pitchFamily="18" charset="0"/>
            </a:endParaRPr>
          </a:p>
          <a:p>
            <a:pPr>
              <a:lnSpc>
                <a:spcPts val="1300"/>
              </a:lnSpc>
              <a:spcAft>
                <a:spcPts val="0"/>
              </a:spcAft>
            </a:pPr>
            <a:endParaRPr lang="ru-RU" dirty="0" smtClean="0">
              <a:effectLst/>
              <a:latin typeface="Times" panose="02020603050405020304" pitchFamily="18" charset="0"/>
              <a:ea typeface="Times" panose="02020603050405020304" pitchFamily="18" charset="0"/>
            </a:endParaRPr>
          </a:p>
          <a:p>
            <a:r>
              <a:rPr lang="ru-RU" b="1" dirty="0">
                <a:latin typeface="Times New Roman" panose="02020603050405020304" pitchFamily="18" charset="0"/>
                <a:cs typeface="Times New Roman" panose="02020603050405020304" pitchFamily="18" charset="0"/>
              </a:rPr>
              <a:t>Как работать с кодами. </a:t>
            </a:r>
            <a:r>
              <a:rPr lang="ru-RU" dirty="0">
                <a:latin typeface="Times New Roman" panose="02020603050405020304" pitchFamily="18" charset="0"/>
                <a:cs typeface="Times New Roman" panose="02020603050405020304" pitchFamily="18" charset="0"/>
              </a:rPr>
              <a:t>Для удобства Минтруд внес во все формы начало кода. Так вам будет легче ориентироваться в классификаторах. Начало кода менять не надо, ваша задача — дописать оставшуюся часть. Первая цифра кода — это номер классификатора из </a:t>
            </a:r>
            <a:r>
              <a:rPr lang="ru-RU" u="sng" dirty="0">
                <a:latin typeface="Times New Roman" panose="02020603050405020304" pitchFamily="18" charset="0"/>
                <a:cs typeface="Times New Roman" panose="02020603050405020304" pitchFamily="18" charset="0"/>
              </a:rPr>
              <a:t>приложения 3</a:t>
            </a:r>
            <a:r>
              <a:rPr lang="ru-RU" dirty="0">
                <a:latin typeface="Times New Roman" panose="02020603050405020304" pitchFamily="18" charset="0"/>
                <a:cs typeface="Times New Roman" panose="02020603050405020304" pitchFamily="18" charset="0"/>
              </a:rPr>
              <a:t> к Приказу № 223н. Вторая часть кода — между двумя точками — означает раздел в конкретном </a:t>
            </a:r>
            <a:r>
              <a:rPr lang="ru-RU" dirty="0" smtClean="0">
                <a:latin typeface="Times New Roman" panose="02020603050405020304" pitchFamily="18" charset="0"/>
                <a:cs typeface="Times New Roman" panose="02020603050405020304" pitchFamily="18" charset="0"/>
              </a:rPr>
              <a:t>классификаторе. </a:t>
            </a:r>
          </a:p>
          <a:p>
            <a:endParaRPr lang="ru-RU" dirty="0" smtClean="0">
              <a:latin typeface="Times New Roman" panose="02020603050405020304" pitchFamily="18" charset="0"/>
              <a:cs typeface="Times New Roman" panose="02020603050405020304" pitchFamily="18" charset="0"/>
            </a:endParaRPr>
          </a:p>
          <a:p>
            <a:r>
              <a:rPr lang="ru-RU" b="1" i="1" dirty="0" smtClean="0">
                <a:solidFill>
                  <a:srgbClr val="7030A0"/>
                </a:solidFill>
              </a:rPr>
              <a:t>Пример</a:t>
            </a:r>
            <a:r>
              <a:rPr lang="ru-RU" b="1" i="1" dirty="0">
                <a:solidFill>
                  <a:srgbClr val="7030A0"/>
                </a:solidFill>
              </a:rPr>
              <a:t>. </a:t>
            </a:r>
            <a:r>
              <a:rPr lang="ru-RU" i="1" dirty="0">
                <a:solidFill>
                  <a:srgbClr val="7030A0"/>
                </a:solidFill>
              </a:rPr>
              <a:t>В акте Н-1 под названием стоит ячейка с началом кода 3.01. Чтобы дописать код, откройте классификатор 3 и найдите раздел 01 — это классификатор категории несчастного случая. Когда случай легкий, в ячейке после 3.01. допишите 1, если тяжелый — 2 и т. д. Не дублируйте число, которое в таблице повторяет номер раздела классификатора. Например, для легкого несчастного случая запись 3.01.01.1 будет ошибочной. </a:t>
            </a:r>
            <a:endParaRPr lang="ru-RU" i="1" dirty="0">
              <a:solidFill>
                <a:srgbClr val="7030A0"/>
              </a:solidFill>
              <a:effectLst/>
              <a:latin typeface="Times" panose="02020603050405020304" pitchFamily="18" charset="0"/>
              <a:ea typeface="Times" panose="02020603050405020304" pitchFamily="18" charset="0"/>
            </a:endParaRPr>
          </a:p>
        </p:txBody>
      </p:sp>
      <p:sp>
        <p:nvSpPr>
          <p:cNvPr id="3" name="Прямоугольник 2"/>
          <p:cNvSpPr/>
          <p:nvPr/>
        </p:nvSpPr>
        <p:spPr>
          <a:xfrm>
            <a:off x="7315199" y="487140"/>
            <a:ext cx="4614531" cy="6001643"/>
          </a:xfrm>
          <a:prstGeom prst="rect">
            <a:avLst/>
          </a:prstGeom>
        </p:spPr>
        <p:txBody>
          <a:bodyPr wrap="square">
            <a:spAutoFit/>
          </a:bodyPr>
          <a:lstStyle/>
          <a:p>
            <a:pPr algn="ctr">
              <a:spcAft>
                <a:spcPts val="300"/>
              </a:spcAft>
            </a:pPr>
            <a:r>
              <a:rPr lang="ru-RU" sz="2400" b="1" i="1" dirty="0" smtClean="0">
                <a:solidFill>
                  <a:srgbClr val="7030A0"/>
                </a:solidFill>
                <a:effectLst/>
                <a:latin typeface="Times New Roman" panose="02020603050405020304" pitchFamily="18" charset="0"/>
                <a:ea typeface="Times New Roman" panose="02020603050405020304" pitchFamily="18" charset="0"/>
              </a:rPr>
              <a:t>В строках про вид происшествия и его причины в акте Н-1 стоит только первая часть кода. Это связано с тем, что разделы первых двух классификаторов — это и есть виды и причины несчастных случаев. Поэтому, чтобы дописать код в ячейке акта, берите весь код из столбца 1 в соответствующем классификаторе. К примеру, если произошел несчастный случай на воздушном транспорте, в </a:t>
            </a:r>
            <a:r>
              <a:rPr lang="ru-RU" sz="2400" b="1" i="1" u="sng" dirty="0" smtClean="0">
                <a:solidFill>
                  <a:srgbClr val="7030A0"/>
                </a:solidFill>
                <a:effectLst/>
                <a:latin typeface="Times New Roman" panose="02020603050405020304" pitchFamily="18" charset="0"/>
                <a:ea typeface="Times New Roman" panose="02020603050405020304" pitchFamily="18" charset="0"/>
              </a:rPr>
              <a:t>пункте 9.1</a:t>
            </a:r>
            <a:r>
              <a:rPr lang="ru-RU" sz="2400" b="1" i="1" dirty="0" smtClean="0">
                <a:solidFill>
                  <a:srgbClr val="7030A0"/>
                </a:solidFill>
                <a:effectLst/>
                <a:latin typeface="Times New Roman" panose="02020603050405020304" pitchFamily="18" charset="0"/>
                <a:ea typeface="Times New Roman" panose="02020603050405020304" pitchFamily="18" charset="0"/>
              </a:rPr>
              <a:t> акта Н-1 должен стоять код 1.01.в. </a:t>
            </a:r>
            <a:endParaRPr lang="ru-RU" sz="2400" b="1" i="1"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704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8716" y="418506"/>
            <a:ext cx="6096000" cy="6040115"/>
          </a:xfrm>
          <a:prstGeom prst="rect">
            <a:avLst/>
          </a:prstGeom>
          <a:solidFill>
            <a:schemeClr val="accent3">
              <a:lumMod val="20000"/>
              <a:lumOff val="80000"/>
            </a:schemeClr>
          </a:solidFill>
          <a:ln>
            <a:solidFill>
              <a:srgbClr val="7030A0"/>
            </a:solidFill>
          </a:ln>
        </p:spPr>
        <p:txBody>
          <a:bodyPr>
            <a:spAutoFit/>
          </a:bodyPr>
          <a:lstStyle/>
          <a:p>
            <a:pPr>
              <a:spcBef>
                <a:spcPts val="1800"/>
              </a:spcBef>
              <a:spcAft>
                <a:spcPts val="0"/>
              </a:spcAft>
            </a:pPr>
            <a:r>
              <a:rPr lang="ru-RU" sz="3200" b="1" dirty="0" smtClean="0">
                <a:effectLst/>
                <a:latin typeface="Arial" panose="020B0604020202020204" pitchFamily="34" charset="0"/>
                <a:ea typeface="Arial" panose="020B0604020202020204" pitchFamily="34" charset="0"/>
              </a:rPr>
              <a:t>Правильно заполняйте новые строки и учитывайте уточнения в подстрочниках</a:t>
            </a:r>
          </a:p>
          <a:p>
            <a:pPr>
              <a:spcAft>
                <a:spcPts val="300"/>
              </a:spcAft>
            </a:pPr>
            <a:r>
              <a:rPr lang="ru-RU" dirty="0" smtClean="0">
                <a:effectLst/>
                <a:latin typeface="Times New Roman" panose="02020603050405020304" pitchFamily="18" charset="0"/>
                <a:ea typeface="Times New Roman" panose="02020603050405020304" pitchFamily="18" charset="0"/>
              </a:rPr>
              <a:t>Некоторые пункты в акте Н-1 разделили на подпункты. Например, в </a:t>
            </a:r>
            <a:r>
              <a:rPr lang="ru-RU" u="sng" dirty="0" smtClean="0">
                <a:solidFill>
                  <a:srgbClr val="008200"/>
                </a:solidFill>
                <a:effectLst/>
                <a:latin typeface="Times New Roman" panose="02020603050405020304" pitchFamily="18" charset="0"/>
                <a:ea typeface="Times New Roman" panose="02020603050405020304" pitchFamily="18" charset="0"/>
              </a:rPr>
              <a:t>пункте 5</a:t>
            </a:r>
            <a:r>
              <a:rPr lang="ru-RU" dirty="0" smtClean="0">
                <a:effectLst/>
                <a:latin typeface="Times New Roman" panose="02020603050405020304" pitchFamily="18" charset="0"/>
                <a:ea typeface="Times New Roman" panose="02020603050405020304" pitchFamily="18" charset="0"/>
              </a:rPr>
              <a:t> со сведениями о пострадавшем каждой строке присвоили свой номер, чтобы по ним вносить коды при оцифровке. Добавили «статус занятости» — заполняйте эту строку по данным из </a:t>
            </a:r>
            <a:r>
              <a:rPr lang="ru-RU" u="sng" dirty="0" smtClean="0">
                <a:solidFill>
                  <a:srgbClr val="008200"/>
                </a:solidFill>
                <a:effectLst/>
                <a:latin typeface="Times New Roman" panose="02020603050405020304" pitchFamily="18" charset="0"/>
                <a:ea typeface="Times New Roman" panose="02020603050405020304" pitchFamily="18" charset="0"/>
              </a:rPr>
              <a:t>раздела 13</a:t>
            </a:r>
            <a:r>
              <a:rPr lang="ru-RU" dirty="0" smtClean="0">
                <a:effectLst/>
                <a:latin typeface="Times New Roman" panose="02020603050405020304" pitchFamily="18" charset="0"/>
                <a:ea typeface="Times New Roman" panose="02020603050405020304" pitchFamily="18" charset="0"/>
              </a:rPr>
              <a:t> классификатора 3. Также в этот пункт включили строку о семейном положении работника, которая до 1 сентября была только в протоколе опроса, заключении инспектора и в акте о расследовании (</a:t>
            </a:r>
            <a:r>
              <a:rPr lang="ru-RU" u="sng" dirty="0" smtClean="0">
                <a:solidFill>
                  <a:srgbClr val="008200"/>
                </a:solidFill>
                <a:effectLst/>
                <a:latin typeface="Times New Roman" panose="02020603050405020304" pitchFamily="18" charset="0"/>
                <a:ea typeface="Times New Roman" panose="02020603050405020304" pitchFamily="18" charset="0"/>
              </a:rPr>
              <a:t>форма 4</a:t>
            </a:r>
            <a:r>
              <a:rPr lang="ru-RU" dirty="0" smtClean="0">
                <a:effectLst/>
                <a:latin typeface="Times New Roman" panose="02020603050405020304" pitchFamily="18" charset="0"/>
                <a:ea typeface="Times New Roman" panose="02020603050405020304" pitchFamily="18" charset="0"/>
              </a:rPr>
              <a:t> приложения 1 постановления Минтруда от 24.10.2002 № 73). </a:t>
            </a:r>
          </a:p>
          <a:p>
            <a:r>
              <a:rPr lang="ru-RU" dirty="0" smtClean="0">
                <a:effectLst/>
                <a:latin typeface="Times New Roman" panose="02020603050405020304" pitchFamily="18" charset="0"/>
                <a:ea typeface="Times New Roman" panose="02020603050405020304" pitchFamily="18" charset="0"/>
              </a:rPr>
              <a:t>В акте Н-1 теперь нужно указывать данные о медосмотрах, психиатрическом освидетельствовании и СИЗ. В связи с переходом на </a:t>
            </a:r>
            <a:r>
              <a:rPr lang="ru-RU" dirty="0" err="1" smtClean="0">
                <a:effectLst/>
                <a:latin typeface="Times New Roman" panose="02020603050405020304" pitchFamily="18" charset="0"/>
                <a:ea typeface="Times New Roman" panose="02020603050405020304" pitchFamily="18" charset="0"/>
              </a:rPr>
              <a:t>рискориентированный</a:t>
            </a:r>
            <a:r>
              <a:rPr lang="ru-RU" dirty="0" smtClean="0">
                <a:effectLst/>
                <a:latin typeface="Times New Roman" panose="02020603050405020304" pitchFamily="18" charset="0"/>
                <a:ea typeface="Times New Roman" panose="02020603050405020304" pitchFamily="18" charset="0"/>
              </a:rPr>
              <a:t> подход в документ также добавили строку со сведениями об оценке </a:t>
            </a:r>
            <a:r>
              <a:rPr lang="ru-RU" dirty="0" err="1" smtClean="0">
                <a:effectLst/>
                <a:latin typeface="Times New Roman" panose="02020603050405020304" pitchFamily="18" charset="0"/>
                <a:ea typeface="Times New Roman" panose="02020603050405020304" pitchFamily="18" charset="0"/>
              </a:rPr>
              <a:t>профрисков</a:t>
            </a:r>
            <a:r>
              <a:rPr lang="ru-RU" dirty="0" smtClean="0">
                <a:effectLst/>
                <a:latin typeface="Times New Roman" panose="02020603050405020304" pitchFamily="18" charset="0"/>
                <a:ea typeface="Times New Roman" panose="02020603050405020304" pitchFamily="18" charset="0"/>
              </a:rPr>
              <a:t>. Как заполнять новые строки и какие изменения внесли в подстрочнике, смотрите в выносах на образце</a:t>
            </a:r>
            <a:endParaRPr lang="ru-RU" dirty="0"/>
          </a:p>
        </p:txBody>
      </p:sp>
      <p:pic>
        <p:nvPicPr>
          <p:cNvPr id="21506" name="Picture 2" descr="Травмированный рабочий упал в результате несчастного случая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608" y="1990097"/>
            <a:ext cx="3429000" cy="3429001"/>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06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05" y="1"/>
            <a:ext cx="74009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Оформление материалов расследования, учет и регистрация несчастных случаев  на производстве - Камчатское региональное отделение ФСС Р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563" y="792126"/>
            <a:ext cx="4210493" cy="5273749"/>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6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0" y="1"/>
            <a:ext cx="7400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832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292316" cy="740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2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128" y="1"/>
            <a:ext cx="740092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4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3898" y="614877"/>
            <a:ext cx="10668000" cy="4798750"/>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gn="ctr">
              <a:lnSpc>
                <a:spcPts val="2200"/>
              </a:lnSpc>
              <a:spcBef>
                <a:spcPts val="1200"/>
              </a:spcBef>
              <a:spcAft>
                <a:spcPts val="300"/>
              </a:spcAft>
            </a:pPr>
            <a:r>
              <a:rPr lang="ru-RU" sz="2800" b="1" dirty="0" smtClean="0">
                <a:effectLst/>
                <a:latin typeface="Arial" panose="020B0604020202020204" pitchFamily="34" charset="0"/>
                <a:ea typeface="Arial" panose="020B0604020202020204" pitchFamily="34" charset="0"/>
              </a:rPr>
              <a:t>Установили, как расследовать несчастные случаи с </a:t>
            </a:r>
            <a:r>
              <a:rPr lang="ru-RU" sz="2800" b="1" dirty="0" err="1" smtClean="0">
                <a:effectLst/>
                <a:latin typeface="Arial" panose="020B0604020202020204" pitchFamily="34" charset="0"/>
                <a:ea typeface="Arial" panose="020B0604020202020204" pitchFamily="34" charset="0"/>
              </a:rPr>
              <a:t>дистанционщиками</a:t>
            </a:r>
            <a:r>
              <a:rPr lang="ru-RU" sz="2800" b="1" dirty="0" smtClean="0">
                <a:effectLst/>
                <a:latin typeface="Arial" panose="020B0604020202020204" pitchFamily="34" charset="0"/>
                <a:ea typeface="Arial" panose="020B0604020202020204" pitchFamily="34" charset="0"/>
              </a:rPr>
              <a:t>, исполнителями по ГПД и </a:t>
            </a:r>
            <a:r>
              <a:rPr lang="ru-RU" sz="2800" b="1" dirty="0" err="1" smtClean="0">
                <a:effectLst/>
                <a:latin typeface="Arial" panose="020B0604020202020204" pitchFamily="34" charset="0"/>
                <a:ea typeface="Arial" panose="020B0604020202020204" pitchFamily="34" charset="0"/>
              </a:rPr>
              <a:t>вахтовиками</a:t>
            </a:r>
            <a:r>
              <a:rPr lang="ru-RU" sz="2800" b="1" dirty="0" smtClean="0">
                <a:effectLst/>
                <a:latin typeface="Arial" panose="020B0604020202020204" pitchFamily="34" charset="0"/>
                <a:ea typeface="Arial" panose="020B0604020202020204" pitchFamily="34" charset="0"/>
              </a:rPr>
              <a:t> </a:t>
            </a:r>
          </a:p>
          <a:p>
            <a:pPr algn="ctr">
              <a:lnSpc>
                <a:spcPts val="2200"/>
              </a:lnSpc>
              <a:spcBef>
                <a:spcPts val="1200"/>
              </a:spcBef>
              <a:spcAft>
                <a:spcPts val="300"/>
              </a:spcAft>
            </a:pPr>
            <a:endParaRPr lang="ru-RU" sz="2800" b="1" dirty="0" smtClean="0">
              <a:effectLst/>
              <a:latin typeface="Arial" panose="020B0604020202020204" pitchFamily="34" charset="0"/>
              <a:ea typeface="Arial" panose="020B0604020202020204" pitchFamily="34" charset="0"/>
            </a:endParaRPr>
          </a:p>
          <a:p>
            <a:pPr>
              <a:lnSpc>
                <a:spcPts val="1500"/>
              </a:lnSpc>
              <a:spcAft>
                <a:spcPts val="0"/>
              </a:spcAft>
            </a:pPr>
            <a:r>
              <a:rPr lang="ru-RU" dirty="0" smtClean="0">
                <a:effectLst/>
                <a:latin typeface="Times New Roman" panose="02020603050405020304" pitchFamily="18" charset="0"/>
                <a:ea typeface="Times New Roman" panose="02020603050405020304" pitchFamily="18" charset="0"/>
              </a:rPr>
              <a:t>Чиновники определили, как расследовать несчастный случай на производстве с отдельными категориями работников, Положение, утв. </a:t>
            </a:r>
            <a:r>
              <a:rPr lang="ru-RU" u="sng" dirty="0" smtClean="0">
                <a:solidFill>
                  <a:srgbClr val="008200"/>
                </a:solidFill>
                <a:effectLst/>
                <a:latin typeface="Times New Roman" panose="02020603050405020304" pitchFamily="18" charset="0"/>
                <a:ea typeface="Times New Roman" panose="02020603050405020304" pitchFamily="18" charset="0"/>
              </a:rPr>
              <a:t>приказом Минтруда от 20.04.2022 № 223н</a:t>
            </a:r>
            <a:r>
              <a:rPr lang="ru-RU" dirty="0" smtClean="0">
                <a:effectLst/>
                <a:latin typeface="Times New Roman" panose="02020603050405020304" pitchFamily="18" charset="0"/>
                <a:ea typeface="Times New Roman" panose="02020603050405020304" pitchFamily="18" charset="0"/>
              </a:rPr>
              <a:t>, далее — Положение. </a:t>
            </a:r>
          </a:p>
          <a:p>
            <a:r>
              <a:rPr lang="ru-RU" b="1" dirty="0"/>
              <a:t>Дистанционные работники.</a:t>
            </a:r>
            <a:r>
              <a:rPr lang="ru-RU" dirty="0"/>
              <a:t> Собирать комиссию, чтобы расследовать несчастный случай с </a:t>
            </a:r>
            <a:r>
              <a:rPr lang="ru-RU" dirty="0" err="1"/>
              <a:t>дистанционщиком</a:t>
            </a:r>
            <a:r>
              <a:rPr lang="ru-RU" dirty="0"/>
              <a:t>, будете с учетом того, находятся ли </a:t>
            </a:r>
            <a:r>
              <a:rPr lang="ru-RU" dirty="0" err="1"/>
              <a:t>удаленщики</a:t>
            </a:r>
            <a:r>
              <a:rPr lang="ru-RU" dirty="0"/>
              <a:t> в том же регионе, где зарегистрирована компания, </a:t>
            </a:r>
            <a:r>
              <a:rPr lang="ru-RU" u="sng" dirty="0"/>
              <a:t>ст. 229</a:t>
            </a:r>
            <a:r>
              <a:rPr lang="ru-RU" dirty="0"/>
              <a:t> ТК. </a:t>
            </a:r>
          </a:p>
          <a:p>
            <a:r>
              <a:rPr lang="ru-RU" dirty="0"/>
              <a:t>Если работник и работодатель находятся в одном субъекте, в составе комиссии должен быть специалист по охране труда, представители профсоюза и работодателя. Необходимо, чтобы в комиссии были представители ФСС и ГИТ. Председателем комиссии должен быть представитель ГИТ. Состав комиссии утвердите приказом по организации. Если работник находился не в том регионе, где зарегистрирована компания-работодатель, то в комиссии должен быть инспектор регионального отделения ГИТ. Если представитель трудовой инспекции потребует, включите в комиссию также главного государственного инспектора труда в субъекте, в котором произошел несчастный случай, п. 10 Положения. </a:t>
            </a:r>
          </a:p>
          <a:p>
            <a:pPr>
              <a:lnSpc>
                <a:spcPts val="1500"/>
              </a:lnSpc>
              <a:spcAft>
                <a:spcPts val="0"/>
              </a:spcAft>
            </a:pP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070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6968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7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58" y="1"/>
            <a:ext cx="975397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3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400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2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761228" cy="708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00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400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395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400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5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400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066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64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9860" y="668202"/>
            <a:ext cx="6096000" cy="2246769"/>
          </a:xfrm>
          <a:prstGeom prst="rect">
            <a:avLst/>
          </a:prstGeom>
          <a:solidFill>
            <a:schemeClr val="accent6">
              <a:lumMod val="20000"/>
              <a:lumOff val="80000"/>
            </a:schemeClr>
          </a:solidFill>
          <a:ln>
            <a:solidFill>
              <a:schemeClr val="accent6">
                <a:lumMod val="75000"/>
              </a:schemeClr>
            </a:solidFill>
          </a:ln>
        </p:spPr>
        <p:txBody>
          <a:bodyPr>
            <a:spAutoFit/>
          </a:bodyPr>
          <a:lstStyle/>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Собирать комиссию, расследовать происшествие и оформлять документы расследования с указанными выше категориями работников должны с учетом требований </a:t>
            </a:r>
            <a:r>
              <a:rPr lang="ru-RU" u="sng" dirty="0" smtClean="0">
                <a:solidFill>
                  <a:srgbClr val="008200"/>
                </a:solidFill>
                <a:effectLst/>
                <a:latin typeface="Times New Roman" panose="02020603050405020304" pitchFamily="18" charset="0"/>
                <a:ea typeface="Times New Roman" panose="02020603050405020304" pitchFamily="18" charset="0"/>
              </a:rPr>
              <a:t>пунктов 5–16</a:t>
            </a:r>
            <a:r>
              <a:rPr lang="ru-RU" dirty="0" smtClean="0">
                <a:effectLst/>
                <a:latin typeface="Times New Roman" panose="02020603050405020304" pitchFamily="18" charset="0"/>
                <a:ea typeface="Times New Roman" panose="02020603050405020304" pitchFamily="18" charset="0"/>
              </a:rPr>
              <a:t> Положения. </a:t>
            </a:r>
          </a:p>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Остальные нормы Положения действуют для всех работодателей. Требования документа уточняют и дополняют порядок, который описали в </a:t>
            </a:r>
            <a:r>
              <a:rPr lang="ru-RU" u="sng" dirty="0" smtClean="0">
                <a:solidFill>
                  <a:srgbClr val="008200"/>
                </a:solidFill>
                <a:effectLst/>
                <a:latin typeface="Times New Roman" panose="02020603050405020304" pitchFamily="18" charset="0"/>
                <a:ea typeface="Times New Roman" panose="02020603050405020304" pitchFamily="18" charset="0"/>
              </a:rPr>
              <a:t>статьях 227–231</a:t>
            </a:r>
            <a:r>
              <a:rPr lang="ru-RU" dirty="0" smtClean="0">
                <a:effectLst/>
                <a:latin typeface="Times New Roman" panose="02020603050405020304" pitchFamily="18" charset="0"/>
                <a:ea typeface="Times New Roman" panose="02020603050405020304" pitchFamily="18" charset="0"/>
              </a:rPr>
              <a:t> ТК. Также все работодатели должны использовать для расследования формы документов и классификаторы, утвержденные Приказом № 223н (</a:t>
            </a:r>
            <a:r>
              <a:rPr lang="ru-RU" u="sng" dirty="0" smtClean="0">
                <a:solidFill>
                  <a:srgbClr val="008200"/>
                </a:solidFill>
                <a:effectLst/>
                <a:latin typeface="Times New Roman" panose="02020603050405020304" pitchFamily="18" charset="0"/>
                <a:ea typeface="Times New Roman" panose="02020603050405020304" pitchFamily="18" charset="0"/>
              </a:rPr>
              <a:t>письмо Минтруда от 01.07.2022 № 15-3/ООГ-1517</a:t>
            </a:r>
            <a:r>
              <a:rPr lang="ru-RU" dirty="0" smtClean="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279391" y="3536771"/>
            <a:ext cx="11178364" cy="2977738"/>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nSpc>
                <a:spcPts val="1500"/>
              </a:lnSpc>
              <a:spcAft>
                <a:spcPts val="0"/>
              </a:spcAft>
            </a:pPr>
            <a:r>
              <a:rPr lang="ru-RU" b="1" dirty="0" smtClean="0">
                <a:effectLst/>
                <a:latin typeface="Times New Roman" panose="02020603050405020304" pitchFamily="18" charset="0"/>
                <a:ea typeface="Times New Roman" panose="02020603050405020304" pitchFamily="18" charset="0"/>
              </a:rPr>
              <a:t>Сотрудники по договору ГПХ.</a:t>
            </a:r>
            <a:r>
              <a:rPr lang="ru-RU" dirty="0" smtClean="0">
                <a:effectLst/>
                <a:latin typeface="Times New Roman" panose="02020603050405020304" pitchFamily="18" charset="0"/>
                <a:ea typeface="Times New Roman" panose="02020603050405020304" pitchFamily="18" charset="0"/>
              </a:rPr>
              <a:t> Если инспектор в ходе расследования несчастного случая с исполнителем по договору ГПХ обнаружит, что работодатель подменил трудовые отношения, — передаст материалы расследования в суд, чтобы переквалифицировать договор ГПХ в трудовой. Решение о том, как оформить несчастный случай, инспектор примет в зависимости от того, что решит суд. Изначально поводом для расследования может стать информация о несчастном случае, которую в ГИТ передали представители правоохранительных органов, в случае если пострадавший погиб или произошел групповой несчастный случай, п. 17 Положения. </a:t>
            </a:r>
          </a:p>
          <a:p>
            <a:pPr>
              <a:lnSpc>
                <a:spcPts val="1500"/>
              </a:lnSpc>
              <a:spcAft>
                <a:spcPts val="0"/>
              </a:spcAft>
            </a:pPr>
            <a:endParaRPr lang="ru-RU" dirty="0" smtClean="0">
              <a:effectLst/>
              <a:latin typeface="Times New Roman" panose="02020603050405020304" pitchFamily="18" charset="0"/>
              <a:ea typeface="Times New Roman" panose="02020603050405020304" pitchFamily="18" charset="0"/>
            </a:endParaRPr>
          </a:p>
          <a:p>
            <a:pPr>
              <a:lnSpc>
                <a:spcPts val="1500"/>
              </a:lnSpc>
              <a:spcAft>
                <a:spcPts val="0"/>
              </a:spcAft>
            </a:pPr>
            <a:r>
              <a:rPr lang="ru-RU" b="1" dirty="0" err="1" smtClean="0">
                <a:effectLst/>
                <a:latin typeface="Times New Roman" panose="02020603050405020304" pitchFamily="18" charset="0"/>
                <a:ea typeface="Times New Roman" panose="02020603050405020304" pitchFamily="18" charset="0"/>
              </a:rPr>
              <a:t>Вахтовики</a:t>
            </a:r>
            <a:r>
              <a:rPr lang="ru-RU" b="1" dirty="0" smtClean="0">
                <a:effectLst/>
                <a:latin typeface="Times New Roman" panose="02020603050405020304" pitchFamily="18" charset="0"/>
                <a:ea typeface="Times New Roman" panose="02020603050405020304" pitchFamily="18" charset="0"/>
              </a:rPr>
              <a:t>.</a:t>
            </a:r>
            <a:r>
              <a:rPr lang="ru-RU" dirty="0" smtClean="0">
                <a:effectLst/>
                <a:latin typeface="Times New Roman" panose="02020603050405020304" pitchFamily="18" charset="0"/>
                <a:ea typeface="Times New Roman" panose="02020603050405020304" pitchFamily="18" charset="0"/>
              </a:rPr>
              <a:t> Если сотрудники погибли, когда выполняли работы в особенных условиях, например на вахте или на судне во время плавания, придется собрать комиссию и провести расследование. Оригинал акта о расследовании председатель комиссии должен отправить в прокуратуру, копию — в ГИТ. Инспектор ГИТ примет решение, было ли происшествие несчастным случаем на производстве. Если потребуется, проводить расследование можно будет не 15, а 30 дней, </a:t>
            </a:r>
            <a:r>
              <a:rPr lang="ru-RU" u="sng" dirty="0" smtClean="0">
                <a:solidFill>
                  <a:srgbClr val="008200"/>
                </a:solidFill>
                <a:effectLst/>
                <a:latin typeface="Times New Roman" panose="02020603050405020304" pitchFamily="18" charset="0"/>
                <a:ea typeface="Times New Roman" panose="02020603050405020304" pitchFamily="18" charset="0"/>
              </a:rPr>
              <a:t>ст. 229.1</a:t>
            </a:r>
            <a:r>
              <a:rPr lang="ru-RU" dirty="0" smtClean="0">
                <a:effectLst/>
                <a:latin typeface="Times New Roman" panose="02020603050405020304" pitchFamily="18" charset="0"/>
                <a:ea typeface="Times New Roman" panose="02020603050405020304" pitchFamily="18" charset="0"/>
              </a:rPr>
              <a:t> ТК, </a:t>
            </a:r>
            <a:r>
              <a:rPr lang="ru-RU" u="sng" dirty="0" smtClean="0">
                <a:solidFill>
                  <a:srgbClr val="008200"/>
                </a:solidFill>
                <a:effectLst/>
                <a:latin typeface="Times New Roman" panose="02020603050405020304" pitchFamily="18" charset="0"/>
                <a:ea typeface="Times New Roman" panose="02020603050405020304" pitchFamily="18" charset="0"/>
              </a:rPr>
              <a:t>п. 19</a:t>
            </a:r>
            <a:r>
              <a:rPr lang="ru-RU" dirty="0" smtClean="0">
                <a:effectLst/>
                <a:latin typeface="Times New Roman" panose="02020603050405020304" pitchFamily="18" charset="0"/>
                <a:ea typeface="Times New Roman" panose="02020603050405020304" pitchFamily="18" charset="0"/>
              </a:rPr>
              <a:t> Положения. Сроки расследования несчастных случаев считают в календарных днях, начиная со дня, когда работодатель издал приказ об образовании комиссии по расследованию несчастного случая, п. 22 Положения. </a:t>
            </a:r>
            <a:endParaRPr lang="ru-RU" dirty="0">
              <a:effectLst/>
              <a:latin typeface="Times New Roman" panose="02020603050405020304" pitchFamily="18" charset="0"/>
              <a:ea typeface="Times New Roman" panose="02020603050405020304" pitchFamily="18" charset="0"/>
            </a:endParaRPr>
          </a:p>
        </p:txBody>
      </p:sp>
      <p:pic>
        <p:nvPicPr>
          <p:cNvPr id="13314" name="Picture 2" descr="Изменение порядка психиатрического освидетельствования для получения оруж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350" y="356259"/>
            <a:ext cx="2893309" cy="2790701"/>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66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535" y="481992"/>
            <a:ext cx="5500576" cy="5986254"/>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spcBef>
                <a:spcPts val="1800"/>
              </a:spcBef>
              <a:spcAft>
                <a:spcPts val="0"/>
              </a:spcAft>
            </a:pPr>
            <a:r>
              <a:rPr lang="ru-RU" b="1" dirty="0" smtClean="0">
                <a:effectLst/>
                <a:latin typeface="Arial" panose="020B0604020202020204" pitchFamily="34" charset="0"/>
                <a:ea typeface="Arial" panose="020B0604020202020204" pitchFamily="34" charset="0"/>
              </a:rPr>
              <a:t>Что уточнили в работе комиссии </a:t>
            </a:r>
          </a:p>
          <a:p>
            <a:pPr>
              <a:spcAft>
                <a:spcPts val="300"/>
              </a:spcAft>
            </a:pPr>
            <a:r>
              <a:rPr lang="ru-RU" dirty="0" smtClean="0">
                <a:effectLst/>
                <a:latin typeface="Times New Roman" panose="02020603050405020304" pitchFamily="18" charset="0"/>
                <a:ea typeface="Times New Roman" panose="02020603050405020304" pitchFamily="18" charset="0"/>
              </a:rPr>
              <a:t>Состав комиссии разрешили менять, если на то есть объективные причины. Такими причинами признали прогул члена комиссии, его болезнь или смерть, увольнение. Чтобы заменить выбывающего из комиссии, дождитесь письменного уведомления от его работодателя о новом представителе, его обязаны незамедлительно направить для участия в работе комиссии. </a:t>
            </a:r>
          </a:p>
          <a:p>
            <a:pPr>
              <a:spcAft>
                <a:spcPts val="300"/>
              </a:spcAft>
            </a:pPr>
            <a:r>
              <a:rPr lang="ru-RU" dirty="0" smtClean="0">
                <a:effectLst/>
                <a:latin typeface="Times New Roman" panose="02020603050405020304" pitchFamily="18" charset="0"/>
                <a:ea typeface="Times New Roman" panose="02020603050405020304" pitchFamily="18" charset="0"/>
              </a:rPr>
              <a:t>В течение суток с момента, как получите уведомление о замене, вносите изменения в приказ о комиссии. Приобщайте документы о замене члена комиссии к материалам расследования (</a:t>
            </a:r>
            <a:r>
              <a:rPr lang="ru-RU" u="sng" dirty="0" smtClean="0">
                <a:solidFill>
                  <a:srgbClr val="008200"/>
                </a:solidFill>
                <a:effectLst/>
                <a:latin typeface="Times New Roman" panose="02020603050405020304" pitchFamily="18" charset="0"/>
                <a:ea typeface="Times New Roman" panose="02020603050405020304" pitchFamily="18" charset="0"/>
              </a:rPr>
              <a:t>п. 23</a:t>
            </a:r>
            <a:r>
              <a:rPr lang="ru-RU" dirty="0" smtClean="0">
                <a:effectLst/>
                <a:latin typeface="Times New Roman" panose="02020603050405020304" pitchFamily="18" charset="0"/>
                <a:ea typeface="Times New Roman" panose="02020603050405020304" pitchFamily="18" charset="0"/>
              </a:rPr>
              <a:t> Положения). </a:t>
            </a:r>
          </a:p>
          <a:p>
            <a:r>
              <a:rPr lang="ru-RU" dirty="0" smtClean="0">
                <a:effectLst/>
                <a:latin typeface="Times New Roman" panose="02020603050405020304" pitchFamily="18" charset="0"/>
                <a:ea typeface="Times New Roman" panose="02020603050405020304" pitchFamily="18" charset="0"/>
              </a:rPr>
              <a:t>В новом Положении уточнили, что не согласные с принятым решением члены комиссии или ее председатель обязаны подписывать акты расследования. Если кто-то отказывается подписывать документ, специалисту по ОТ или тому, кто отвечает за работу комиссии и оформление результатов расследования, придется составить протокол заседания. </a:t>
            </a:r>
            <a:endParaRPr lang="ru-RU" dirty="0"/>
          </a:p>
        </p:txBody>
      </p:sp>
      <p:sp>
        <p:nvSpPr>
          <p:cNvPr id="3" name="Прямоугольник 2"/>
          <p:cNvSpPr/>
          <p:nvPr/>
        </p:nvSpPr>
        <p:spPr>
          <a:xfrm>
            <a:off x="5954233" y="184281"/>
            <a:ext cx="6018027" cy="6324808"/>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spcAft>
                <a:spcPts val="300"/>
              </a:spcAft>
            </a:pPr>
            <a:r>
              <a:rPr lang="ru-RU" sz="2000" dirty="0" smtClean="0">
                <a:effectLst/>
                <a:latin typeface="Times New Roman" panose="02020603050405020304" pitchFamily="18" charset="0"/>
                <a:ea typeface="Times New Roman" panose="02020603050405020304" pitchFamily="18" charset="0"/>
              </a:rPr>
              <a:t>В протоколе в таких случаях указывайте причину, по которой члены комиссии отказались подписывать акт. Оригинал протокола направьте руководителю организации, которую представляет отказник, одну копию приобщите к материалам расследования, вторую — направьте в ГИТ. Инспекторы проведут дополнительное расследование по материалам комиссии (</a:t>
            </a:r>
            <a:r>
              <a:rPr lang="ru-RU" sz="2000" u="sng" dirty="0" smtClean="0">
                <a:solidFill>
                  <a:srgbClr val="008200"/>
                </a:solidFill>
                <a:effectLst/>
                <a:latin typeface="Times New Roman" panose="02020603050405020304" pitchFamily="18" charset="0"/>
                <a:ea typeface="Times New Roman" panose="02020603050405020304" pitchFamily="18" charset="0"/>
              </a:rPr>
              <a:t>п. 31</a:t>
            </a:r>
            <a:r>
              <a:rPr lang="ru-RU" sz="2000" dirty="0" smtClean="0">
                <a:effectLst/>
                <a:latin typeface="Times New Roman" panose="02020603050405020304" pitchFamily="18" charset="0"/>
                <a:ea typeface="Times New Roman" panose="02020603050405020304" pitchFamily="18" charset="0"/>
              </a:rPr>
              <a:t> Положения). </a:t>
            </a:r>
          </a:p>
          <a:p>
            <a:pPr>
              <a:spcAft>
                <a:spcPts val="300"/>
              </a:spcAft>
            </a:pPr>
            <a:r>
              <a:rPr lang="ru-RU" sz="2000" dirty="0" smtClean="0">
                <a:effectLst/>
                <a:latin typeface="Times New Roman" panose="02020603050405020304" pitchFamily="18" charset="0"/>
                <a:ea typeface="Times New Roman" panose="02020603050405020304" pitchFamily="18" charset="0"/>
              </a:rPr>
              <a:t>Срок, за который нужно направить протокол об отказе в ГИТ, не указали. Однако рекомендуем сделать это до того, как завершите расследование. Учтите, разногласия между членами комиссии — не основание продлевать сроки расследования. </a:t>
            </a:r>
          </a:p>
          <a:p>
            <a:pPr>
              <a:spcAft>
                <a:spcPts val="300"/>
              </a:spcAft>
            </a:pPr>
            <a:r>
              <a:rPr lang="ru-RU" sz="2000" dirty="0" smtClean="0">
                <a:effectLst/>
                <a:latin typeface="Times New Roman" panose="02020603050405020304" pitchFamily="18" charset="0"/>
                <a:ea typeface="Times New Roman" panose="02020603050405020304" pitchFamily="18" charset="0"/>
              </a:rPr>
              <a:t>Комиссия вправе затребовать у работодателя экспертное заключение о причине смерти пострадавшего и его трезвости в момент несчастного случая. По требованию комиссии работодатель должен оплатить заключение за счет собственных средств, документ включают в материалы расследования (</a:t>
            </a:r>
            <a:r>
              <a:rPr lang="ru-RU" sz="2000" u="sng" dirty="0" smtClean="0">
                <a:solidFill>
                  <a:srgbClr val="008200"/>
                </a:solidFill>
                <a:effectLst/>
                <a:latin typeface="Times New Roman" panose="02020603050405020304" pitchFamily="18" charset="0"/>
                <a:ea typeface="Times New Roman" panose="02020603050405020304" pitchFamily="18" charset="0"/>
              </a:rPr>
              <a:t>п. 27</a:t>
            </a:r>
            <a:r>
              <a:rPr lang="ru-RU" sz="2000" dirty="0" smtClean="0">
                <a:effectLst/>
                <a:latin typeface="Times New Roman" panose="02020603050405020304" pitchFamily="18" charset="0"/>
                <a:ea typeface="Times New Roman" panose="02020603050405020304" pitchFamily="18" charset="0"/>
              </a:rPr>
              <a:t> Положения). </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64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2211" y="607460"/>
            <a:ext cx="4234942" cy="461665"/>
          </a:xfrm>
          <a:prstGeom prst="rect">
            <a:avLst/>
          </a:prstGeom>
        </p:spPr>
        <p:txBody>
          <a:bodyPr wrap="none">
            <a:spAutoFit/>
          </a:bodyPr>
          <a:lstStyle/>
          <a:p>
            <a:r>
              <a:rPr lang="ru-RU" sz="2400" b="1" i="1" dirty="0" smtClean="0">
                <a:solidFill>
                  <a:schemeClr val="accent6">
                    <a:lumMod val="50000"/>
                  </a:schemeClr>
                </a:solidFill>
                <a:effectLst/>
                <a:latin typeface="Times New Roman" panose="02020603050405020304" pitchFamily="18" charset="0"/>
                <a:ea typeface="Times New Roman" panose="02020603050405020304" pitchFamily="18" charset="0"/>
              </a:rPr>
              <a:t>Какие обязанности добавили</a:t>
            </a:r>
            <a:endParaRPr lang="ru-RU" sz="2400" b="1" i="1" dirty="0">
              <a:solidFill>
                <a:schemeClr val="accent6">
                  <a:lumMod val="50000"/>
                </a:schemeClr>
              </a:solidFill>
            </a:endParaRPr>
          </a:p>
        </p:txBody>
      </p:sp>
      <p:sp>
        <p:nvSpPr>
          <p:cNvPr id="3" name="Прямоугольник 2"/>
          <p:cNvSpPr/>
          <p:nvPr/>
        </p:nvSpPr>
        <p:spPr>
          <a:xfrm>
            <a:off x="298743" y="1550934"/>
            <a:ext cx="7308112" cy="4785926"/>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Если появятся объективные препятствия, которые не позволяют завершить расследование вовремя, и председатель комиссии решит продлить его срок, работодатель обязан уведомить об этом каждого члена комиссии, самого пострадавшего, его доверенных лиц, а при смертельном несчастном случае еще иждивенцев. Так как за организацию расследования отвечает специалист по ОТ, эта обязанность будет вашей заботой. При отсутствии специалиста по ОТ — другой работник, которого приказом назначили ответственным за расследование. </a:t>
            </a:r>
          </a:p>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Сообщить о продлении срока расследования нужно в течение 24 часов. Сделать это можно письмом по почте или на e-</a:t>
            </a:r>
            <a:r>
              <a:rPr lang="ru-RU" dirty="0" err="1" smtClean="0">
                <a:effectLst/>
                <a:latin typeface="Times New Roman" panose="02020603050405020304" pitchFamily="18" charset="0"/>
                <a:ea typeface="Times New Roman" panose="02020603050405020304" pitchFamily="18" charset="0"/>
              </a:rPr>
              <a:t>mail</a:t>
            </a:r>
            <a:r>
              <a:rPr lang="ru-RU" dirty="0" smtClean="0">
                <a:effectLst/>
                <a:latin typeface="Times New Roman" panose="02020603050405020304" pitchFamily="18" charset="0"/>
                <a:ea typeface="Times New Roman" panose="02020603050405020304" pitchFamily="18" charset="0"/>
              </a:rPr>
              <a:t>, факсом, если используете для связи телефон — оформите телефонограмму, ведь уведомление должно быть письменным (</a:t>
            </a:r>
            <a:r>
              <a:rPr lang="ru-RU" u="sng" dirty="0" smtClean="0">
                <a:solidFill>
                  <a:srgbClr val="008200"/>
                </a:solidFill>
                <a:effectLst/>
                <a:latin typeface="Times New Roman" panose="02020603050405020304" pitchFamily="18" charset="0"/>
                <a:ea typeface="Times New Roman" panose="02020603050405020304" pitchFamily="18" charset="0"/>
              </a:rPr>
              <a:t>п. 19</a:t>
            </a:r>
            <a:r>
              <a:rPr lang="ru-RU" dirty="0" smtClean="0">
                <a:effectLst/>
                <a:latin typeface="Times New Roman" panose="02020603050405020304" pitchFamily="18" charset="0"/>
                <a:ea typeface="Times New Roman" panose="02020603050405020304" pitchFamily="18" charset="0"/>
              </a:rPr>
              <a:t> Положения). </a:t>
            </a:r>
          </a:p>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Напомним, что работодатель обязан направлять в ГИТ сообщения о последствиях несчастного случая на производстве, даже если травма была легкой степени (</a:t>
            </a:r>
            <a:r>
              <a:rPr lang="ru-RU" u="sng" dirty="0" smtClean="0">
                <a:solidFill>
                  <a:srgbClr val="008200"/>
                </a:solidFill>
                <a:effectLst/>
                <a:latin typeface="Times New Roman" panose="02020603050405020304" pitchFamily="18" charset="0"/>
                <a:ea typeface="Times New Roman" panose="02020603050405020304" pitchFamily="18" charset="0"/>
              </a:rPr>
              <a:t>ст. 230.1</a:t>
            </a:r>
            <a:r>
              <a:rPr lang="ru-RU" dirty="0" smtClean="0">
                <a:effectLst/>
                <a:latin typeface="Times New Roman" panose="02020603050405020304" pitchFamily="18" charset="0"/>
                <a:ea typeface="Times New Roman" panose="02020603050405020304" pitchFamily="18" charset="0"/>
              </a:rPr>
              <a:t> ТК, </a:t>
            </a:r>
            <a:r>
              <a:rPr lang="ru-RU" u="sng" dirty="0" smtClean="0">
                <a:solidFill>
                  <a:srgbClr val="008200"/>
                </a:solidFill>
                <a:effectLst/>
                <a:latin typeface="Times New Roman" panose="02020603050405020304" pitchFamily="18" charset="0"/>
                <a:ea typeface="Times New Roman" panose="02020603050405020304" pitchFamily="18" charset="0"/>
              </a:rPr>
              <a:t>форма № 10</a:t>
            </a:r>
            <a:r>
              <a:rPr lang="ru-RU" dirty="0" smtClean="0">
                <a:effectLst/>
                <a:latin typeface="Times New Roman" panose="02020603050405020304" pitchFamily="18" charset="0"/>
                <a:ea typeface="Times New Roman" panose="02020603050405020304" pitchFamily="18" charset="0"/>
              </a:rPr>
              <a:t> приложения 2 к Приказу № 223н). Не затягивайте, в новом Положении зафиксировали срок, который нужно соблюсти после того, как завершили расследование и получили закрытый больничный от работника. У вас есть только 10 календарных дней, чтобы направить сообщение ГИТ, если травма произошла на ОПО — дополнительно в </a:t>
            </a:r>
            <a:r>
              <a:rPr lang="ru-RU" dirty="0" err="1" smtClean="0">
                <a:effectLst/>
                <a:latin typeface="Times New Roman" panose="02020603050405020304" pitchFamily="18" charset="0"/>
                <a:ea typeface="Times New Roman" panose="02020603050405020304" pitchFamily="18" charset="0"/>
              </a:rPr>
              <a:t>Ростехнадзор</a:t>
            </a:r>
            <a:r>
              <a:rPr lang="ru-RU" dirty="0" smtClean="0">
                <a:effectLst/>
                <a:latin typeface="Times New Roman" panose="02020603050405020304" pitchFamily="18" charset="0"/>
                <a:ea typeface="Times New Roman" panose="02020603050405020304" pitchFamily="18" charset="0"/>
              </a:rPr>
              <a:t>. После смертельных несчастных случаев, как и прежде, отчитывайтесь в течение месяца. В ФСС направлять сообщение теперь не нужно, это требование исключили (</a:t>
            </a:r>
            <a:r>
              <a:rPr lang="ru-RU" u="sng" dirty="0" smtClean="0">
                <a:solidFill>
                  <a:srgbClr val="008200"/>
                </a:solidFill>
                <a:effectLst/>
                <a:latin typeface="Times New Roman" panose="02020603050405020304" pitchFamily="18" charset="0"/>
                <a:ea typeface="Times New Roman" panose="02020603050405020304" pitchFamily="18" charset="0"/>
              </a:rPr>
              <a:t>п. 33</a:t>
            </a:r>
            <a:r>
              <a:rPr lang="ru-RU" dirty="0" smtClean="0">
                <a:effectLst/>
                <a:latin typeface="Times New Roman" panose="02020603050405020304" pitchFamily="18" charset="0"/>
                <a:ea typeface="Times New Roman" panose="02020603050405020304" pitchFamily="18" charset="0"/>
              </a:rPr>
              <a:t> Положения). </a:t>
            </a:r>
            <a:endParaRPr lang="ru-RU" dirty="0">
              <a:effectLst/>
              <a:latin typeface="Times New Roman" panose="02020603050405020304" pitchFamily="18" charset="0"/>
              <a:ea typeface="Times New Roman" panose="02020603050405020304" pitchFamily="18" charset="0"/>
            </a:endParaRPr>
          </a:p>
        </p:txBody>
      </p:sp>
      <p:pic>
        <p:nvPicPr>
          <p:cNvPr id="14338" name="Picture 2" descr="Как расследуются ЧП на производстве и как избежать несчастных случаев -  Лента новостей Кры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711" y="705571"/>
            <a:ext cx="4275323" cy="589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63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9879" y="326420"/>
            <a:ext cx="7798417" cy="371255"/>
          </a:xfrm>
          <a:prstGeom prst="rect">
            <a:avLst/>
          </a:prstGeom>
        </p:spPr>
        <p:txBody>
          <a:bodyPr wrap="none">
            <a:spAutoFit/>
          </a:bodyPr>
          <a:lstStyle/>
          <a:p>
            <a:pPr>
              <a:lnSpc>
                <a:spcPts val="1900"/>
              </a:lnSpc>
              <a:spcBef>
                <a:spcPts val="1800"/>
              </a:spcBef>
              <a:spcAft>
                <a:spcPts val="0"/>
              </a:spcAft>
            </a:pPr>
            <a:r>
              <a:rPr lang="ru-RU" sz="3200" b="1" i="1" dirty="0" smtClean="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Как упростили задачи по расследованию</a:t>
            </a:r>
            <a:endParaRPr lang="ru-RU" sz="3200" b="1" i="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Прямоугольник 2"/>
          <p:cNvSpPr/>
          <p:nvPr/>
        </p:nvSpPr>
        <p:spPr>
          <a:xfrm>
            <a:off x="4827181" y="697675"/>
            <a:ext cx="7166344" cy="3824124"/>
          </a:xfrm>
          <a:prstGeom prst="rect">
            <a:avLst/>
          </a:prstGeom>
          <a:solidFill>
            <a:schemeClr val="accent1">
              <a:lumMod val="20000"/>
              <a:lumOff val="80000"/>
            </a:schemeClr>
          </a:solidFill>
          <a:ln>
            <a:solidFill>
              <a:schemeClr val="accent1"/>
            </a:solidFill>
          </a:ln>
        </p:spPr>
        <p:txBody>
          <a:bodyPr wrap="square">
            <a:spAutoFit/>
          </a:bodyPr>
          <a:lstStyle/>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Получать объяснения пострадавшего, опрашивать очевидцев несчастных случаев и должностных лиц разрешили дистанционно. Для опросов можно использовать </a:t>
            </a:r>
            <a:r>
              <a:rPr lang="ru-RU" dirty="0" err="1" smtClean="0">
                <a:effectLst/>
                <a:latin typeface="Times New Roman" panose="02020603050405020304" pitchFamily="18" charset="0"/>
                <a:ea typeface="Times New Roman" panose="02020603050405020304" pitchFamily="18" charset="0"/>
              </a:rPr>
              <a:t>Skype</a:t>
            </a:r>
            <a:r>
              <a:rPr lang="ru-RU" dirty="0" smtClean="0">
                <a:effectLst/>
                <a:latin typeface="Times New Roman" panose="02020603050405020304" pitchFamily="18" charset="0"/>
                <a:ea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rPr>
              <a:t>Zoom</a:t>
            </a:r>
            <a:r>
              <a:rPr lang="ru-RU" dirty="0" smtClean="0">
                <a:effectLst/>
                <a:latin typeface="Times New Roman" panose="02020603050405020304" pitchFamily="18" charset="0"/>
                <a:ea typeface="Times New Roman" panose="02020603050405020304" pitchFamily="18" charset="0"/>
              </a:rPr>
              <a:t>, другие приложения с видео-конференц-связью. Дистанционные технологии теперь также допустимо применять для осмотра места происшествия. Оформлять протоколы по результатам таких осмотров и опросов обязательно. Указывайте при этом в протоколах, что опросили или осмотрели по видеосвязи, отмечайте дату и время. Записывайте процессы на электронные носители (</a:t>
            </a:r>
            <a:r>
              <a:rPr lang="ru-RU" u="sng" dirty="0" smtClean="0">
                <a:solidFill>
                  <a:srgbClr val="008200"/>
                </a:solidFill>
                <a:effectLst/>
                <a:latin typeface="Times New Roman" panose="02020603050405020304" pitchFamily="18" charset="0"/>
                <a:ea typeface="Times New Roman" panose="02020603050405020304" pitchFamily="18" charset="0"/>
              </a:rPr>
              <a:t>п. 26</a:t>
            </a:r>
            <a:r>
              <a:rPr lang="ru-RU" dirty="0" smtClean="0">
                <a:effectLst/>
                <a:latin typeface="Times New Roman" panose="02020603050405020304" pitchFamily="18" charset="0"/>
                <a:ea typeface="Times New Roman" panose="02020603050405020304" pitchFamily="18" charset="0"/>
              </a:rPr>
              <a:t> Положения). </a:t>
            </a:r>
          </a:p>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Любые средства связи можно использовать для заседаний, в ходе которых члены комиссии вырабатывают единое решение. Рекомендуем вести протокол заседания комиссии, чтобы фиксировать этапы расследования. Оформляйте протокол в произвольной форме и приобщайте его к материалам расследования (</a:t>
            </a:r>
            <a:r>
              <a:rPr lang="ru-RU" u="sng" dirty="0" smtClean="0">
                <a:solidFill>
                  <a:srgbClr val="008200"/>
                </a:solidFill>
                <a:effectLst/>
                <a:latin typeface="Times New Roman" panose="02020603050405020304" pitchFamily="18" charset="0"/>
                <a:ea typeface="Times New Roman" panose="02020603050405020304" pitchFamily="18" charset="0"/>
              </a:rPr>
              <a:t>п. 26</a:t>
            </a:r>
            <a:r>
              <a:rPr lang="ru-RU" dirty="0" smtClean="0">
                <a:effectLst/>
                <a:latin typeface="Times New Roman" panose="02020603050405020304" pitchFamily="18" charset="0"/>
                <a:ea typeface="Times New Roman" panose="02020603050405020304" pitchFamily="18" charset="0"/>
              </a:rPr>
              <a:t> Положения). </a:t>
            </a:r>
          </a:p>
          <a:p>
            <a:pPr>
              <a:lnSpc>
                <a:spcPts val="1500"/>
              </a:lnSpc>
              <a:spcAft>
                <a:spcPts val="300"/>
              </a:spcAft>
            </a:pPr>
            <a:r>
              <a:rPr lang="ru-RU" dirty="0" smtClean="0">
                <a:effectLst/>
                <a:latin typeface="Times New Roman" panose="02020603050405020304" pitchFamily="18" charset="0"/>
                <a:ea typeface="Times New Roman" panose="02020603050405020304" pitchFamily="18" charset="0"/>
              </a:rPr>
              <a:t>Копии актов о расследовании легких несчастных случаев, которые не связали с производством, направлять в ГИТ теперь не нужно. По тяжелым и смертельным несчастным случаям, не связанным с производством, по-прежнему направляйте в ГИТ копии актов о расследовании (</a:t>
            </a:r>
            <a:r>
              <a:rPr lang="ru-RU" u="sng" dirty="0" smtClean="0">
                <a:solidFill>
                  <a:srgbClr val="008200"/>
                </a:solidFill>
                <a:effectLst/>
                <a:latin typeface="Times New Roman" panose="02020603050405020304" pitchFamily="18" charset="0"/>
                <a:ea typeface="Times New Roman" panose="02020603050405020304" pitchFamily="18" charset="0"/>
              </a:rPr>
              <a:t>п. 32</a:t>
            </a:r>
            <a:r>
              <a:rPr lang="ru-RU" dirty="0" smtClean="0">
                <a:effectLst/>
                <a:latin typeface="Times New Roman" panose="02020603050405020304" pitchFamily="18" charset="0"/>
                <a:ea typeface="Times New Roman" panose="02020603050405020304" pitchFamily="18" charset="0"/>
              </a:rPr>
              <a:t> Положения). </a:t>
            </a:r>
            <a:endParaRPr lang="ru-RU"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679879" y="4893054"/>
            <a:ext cx="11313646" cy="1754326"/>
          </a:xfrm>
          <a:prstGeom prst="rect">
            <a:avLst/>
          </a:prstGeom>
          <a:solidFill>
            <a:schemeClr val="accent1">
              <a:lumMod val="20000"/>
              <a:lumOff val="80000"/>
            </a:schemeClr>
          </a:solidFill>
          <a:ln>
            <a:solidFill>
              <a:schemeClr val="accent1"/>
            </a:solidFill>
          </a:ln>
        </p:spPr>
        <p:txBody>
          <a:bodyPr wrap="square">
            <a:spAutoFit/>
          </a:bodyPr>
          <a:lstStyle/>
          <a:p>
            <a:r>
              <a:rPr lang="ru-RU" dirty="0" smtClean="0">
                <a:effectLst/>
                <a:latin typeface="Times New Roman" panose="02020603050405020304" pitchFamily="18" charset="0"/>
                <a:ea typeface="Times New Roman" panose="02020603050405020304" pitchFamily="18" charset="0"/>
              </a:rPr>
              <a:t>Чтобы получить информацию и провести исследования, председатель комиссии может направлять запросы в контролирующие органы. При этом придется учесть мотивированное мнение членов комиссии. Для взаимодействия члены комиссии смогут использовать любые средства связи. Заседания можно будет проводить не только очно, но и онлайн. При этом придется оформлять протокол заседаний в свободной форме и хранить его в материалах расследования. Документы в адрес работодателя будут отправлять в любом доступном виде: электронным документом или на бумажных носителях по почте, п. 26 Положения.</a:t>
            </a:r>
            <a:endParaRPr lang="ru-RU" dirty="0"/>
          </a:p>
        </p:txBody>
      </p:sp>
      <p:sp>
        <p:nvSpPr>
          <p:cNvPr id="5" name="AutoShape 2" descr="Расследование несчастных случаев | OhranaTruda31.r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68" name="Picture 8" descr="Несчастный Случай на производстве | расследование, сроки | приказ, ак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30" y="1273773"/>
            <a:ext cx="38100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85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6688" y="235024"/>
            <a:ext cx="11419368" cy="6370975"/>
          </a:xfrm>
          <a:prstGeom prst="rect">
            <a:avLst/>
          </a:prstGeom>
          <a:solidFill>
            <a:schemeClr val="accent1">
              <a:lumMod val="20000"/>
              <a:lumOff val="80000"/>
            </a:schemeClr>
          </a:solidFill>
        </p:spPr>
        <p:txBody>
          <a:bodyPr wrap="square">
            <a:spAutoFit/>
          </a:bodyPr>
          <a:lstStyle/>
          <a:p>
            <a:pPr algn="just">
              <a:spcAft>
                <a:spcPts val="0"/>
              </a:spcAft>
            </a:pPr>
            <a:r>
              <a:rPr lang="ru-RU" sz="2400" dirty="0" smtClean="0">
                <a:effectLst/>
                <a:latin typeface="Times New Roman" panose="02020603050405020304" pitchFamily="18" charset="0"/>
                <a:ea typeface="Times New Roman" panose="02020603050405020304" pitchFamily="18" charset="0"/>
              </a:rPr>
              <a:t>                Комиссии смогут рассматривать только оригиналы документов. После того как комиссия ознакомится с оригиналами, можно будет снять копии, заверить их и приобщить к материалам расследования. Документы с правками комиссии рассматривать не будут. Электронные документы рассмотрят в случае, если документ не обязательно должен быть бумажным, п. 29 Положения. Если у комиссии возникнут разногласия, решение будут принимать большинством голосов, п. 31 Положения.                                                                                 </a:t>
            </a:r>
          </a:p>
          <a:p>
            <a:pPr algn="just">
              <a:spcAft>
                <a:spcPts val="0"/>
              </a:spcAft>
            </a:pPr>
            <a:r>
              <a:rPr lang="ru-RU" sz="2400" b="1" i="1" dirty="0">
                <a:latin typeface="Times New Roman" panose="02020603050405020304" pitchFamily="18" charset="0"/>
                <a:ea typeface="Times New Roman" panose="02020603050405020304" pitchFamily="18" charset="0"/>
              </a:rPr>
              <a:t> </a:t>
            </a:r>
            <a:r>
              <a:rPr lang="ru-RU" sz="2400" b="1" i="1" dirty="0" smtClean="0">
                <a:latin typeface="Times New Roman" panose="02020603050405020304" pitchFamily="18" charset="0"/>
                <a:ea typeface="Times New Roman" panose="02020603050405020304" pitchFamily="18" charset="0"/>
              </a:rPr>
              <a:t>              </a:t>
            </a:r>
            <a:r>
              <a:rPr lang="ru-RU" sz="2400" b="1" i="1" dirty="0" smtClean="0">
                <a:effectLst/>
                <a:latin typeface="Times New Roman" panose="02020603050405020304" pitchFamily="18" charset="0"/>
                <a:ea typeface="Times New Roman" panose="02020603050405020304" pitchFamily="18" charset="0"/>
              </a:rPr>
              <a:t>Члены комиссии, которые останутся в меньшинстве</a:t>
            </a:r>
            <a:r>
              <a:rPr lang="ru-RU" sz="2400" dirty="0" smtClean="0">
                <a:effectLst/>
                <a:latin typeface="Times New Roman" panose="02020603050405020304" pitchFamily="18" charset="0"/>
                <a:ea typeface="Times New Roman" panose="02020603050405020304" pitchFamily="18" charset="0"/>
              </a:rPr>
              <a:t>, должны будут подписать акты о расследовании и изложить свое особое мнение. Отказаться подписать документы они не смогут. </a:t>
            </a:r>
          </a:p>
          <a:p>
            <a:pPr algn="just">
              <a:spcAft>
                <a:spcPts val="0"/>
              </a:spcAft>
            </a:pPr>
            <a:r>
              <a:rPr lang="ru-RU" sz="2400" dirty="0" smtClean="0">
                <a:effectLst/>
                <a:latin typeface="Times New Roman" panose="02020603050405020304" pitchFamily="18" charset="0"/>
                <a:ea typeface="Times New Roman" panose="02020603050405020304" pitchFamily="18" charset="0"/>
              </a:rPr>
              <a:t>                 Хранить акты о расследовании придется 45 лет, п. 32 Положения. Их копии направьте в ГИТ. Также в инспекцию в течение 10 дней надо будет направить сообщение о последствиях несчастного случая и о том, какие меры вы приняли. Срок считайте с момента, когда работник вышел с больничного и ему поставили окончательный диагноз или комиссия закончила расследование — смотря что произошло позже. Если несчастный случай закончился гибелью работника, отправить документы в ГИТ нужно в течение месяца с даты, когда закончилось расследование, п. 33 Положения. </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074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4835" y="302710"/>
            <a:ext cx="8993579" cy="335989"/>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nSpc>
                <a:spcPts val="1900"/>
              </a:lnSpc>
              <a:spcBef>
                <a:spcPts val="1800"/>
              </a:spcBef>
              <a:spcAft>
                <a:spcPts val="0"/>
              </a:spcAft>
            </a:pPr>
            <a:r>
              <a:rPr lang="ru-RU" sz="2400" b="1" dirty="0" smtClean="0">
                <a:effectLst/>
                <a:latin typeface="Arial" panose="020B0604020202020204" pitchFamily="34" charset="0"/>
                <a:ea typeface="Arial" panose="020B0604020202020204" pitchFamily="34" charset="0"/>
              </a:rPr>
              <a:t>Как с сентября оформлять документы расследования</a:t>
            </a:r>
            <a:endParaRPr lang="ru-RU" sz="2400" b="1" dirty="0">
              <a:effectLst/>
              <a:latin typeface="Arial" panose="020B0604020202020204" pitchFamily="34" charset="0"/>
              <a:ea typeface="Arial" panose="020B0604020202020204" pitchFamily="34" charset="0"/>
            </a:endParaRPr>
          </a:p>
        </p:txBody>
      </p:sp>
      <p:sp>
        <p:nvSpPr>
          <p:cNvPr id="3" name="Прямоугольник 2"/>
          <p:cNvSpPr/>
          <p:nvPr/>
        </p:nvSpPr>
        <p:spPr>
          <a:xfrm>
            <a:off x="150422" y="1213282"/>
            <a:ext cx="6096000" cy="1438855"/>
          </a:xfrm>
          <a:prstGeom prst="rect">
            <a:avLst/>
          </a:prstGeom>
          <a:solidFill>
            <a:schemeClr val="accent6">
              <a:lumMod val="20000"/>
              <a:lumOff val="80000"/>
            </a:schemeClr>
          </a:solidFill>
          <a:ln>
            <a:solidFill>
              <a:schemeClr val="accent6">
                <a:lumMod val="75000"/>
              </a:schemeClr>
            </a:solidFill>
          </a:ln>
        </p:spPr>
        <p:txBody>
          <a:bodyPr>
            <a:spAutoFit/>
          </a:bodyPr>
          <a:lstStyle/>
          <a:p>
            <a:pPr algn="just">
              <a:lnSpc>
                <a:spcPts val="1500"/>
              </a:lnSpc>
              <a:spcAft>
                <a:spcPts val="300"/>
              </a:spcAft>
            </a:pPr>
            <a:r>
              <a:rPr lang="ru-RU" dirty="0" smtClean="0">
                <a:effectLst/>
                <a:latin typeface="Times New Roman" panose="02020603050405020304" pitchFamily="18" charset="0"/>
                <a:ea typeface="Times New Roman" panose="02020603050405020304" pitchFamily="18" charset="0"/>
              </a:rPr>
              <a:t>С сентября в документах расследования указывайте специальные коды согласно классификаторам несчастных случаев. Их ввели, чтобы стандартизировать процедуры и оцифровать данные статистики. Заполнять документы нужно по трем разделам с классификаторами для видов несчастных случаев, их причин, а также дополнительной информации (</a:t>
            </a:r>
            <a:r>
              <a:rPr lang="ru-RU" u="sng" dirty="0" smtClean="0">
                <a:solidFill>
                  <a:srgbClr val="008200"/>
                </a:solidFill>
                <a:effectLst/>
                <a:latin typeface="Times New Roman" panose="02020603050405020304" pitchFamily="18" charset="0"/>
                <a:ea typeface="Times New Roman" panose="02020603050405020304" pitchFamily="18" charset="0"/>
              </a:rPr>
              <a:t>приложение № 3</a:t>
            </a:r>
            <a:r>
              <a:rPr lang="ru-RU" dirty="0" smtClean="0">
                <a:effectLst/>
                <a:latin typeface="Times New Roman" panose="02020603050405020304" pitchFamily="18" charset="0"/>
                <a:ea typeface="Times New Roman" panose="02020603050405020304" pitchFamily="18" charset="0"/>
              </a:rPr>
              <a:t> к Приказу № 223н). </a:t>
            </a:r>
            <a:endParaRPr lang="ru-RU"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2169226" y="3304539"/>
            <a:ext cx="9931729" cy="3416320"/>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algn="just"/>
            <a:r>
              <a:rPr lang="ru-RU" b="1" dirty="0" smtClean="0">
                <a:effectLst/>
                <a:latin typeface="Times" panose="02020603050405020304" pitchFamily="18" charset="0"/>
                <a:ea typeface="Times" panose="02020603050405020304" pitchFamily="18" charset="0"/>
              </a:rPr>
              <a:t>Пример. </a:t>
            </a:r>
            <a:r>
              <a:rPr lang="ru-RU" dirty="0" smtClean="0">
                <a:effectLst/>
                <a:latin typeface="Times" panose="02020603050405020304" pitchFamily="18" charset="0"/>
                <a:ea typeface="Times" panose="02020603050405020304" pitchFamily="18" charset="0"/>
              </a:rPr>
              <a:t>Бухгалтер офиса, в котором трудится около 1200 человек, запнулась на ступенях и упала с лестницы, когда спускалась в столовую. В больнице, куда доставили пострадавшую, ей диагностировали тяжелую травму — открытый перелом шейки бедра. Специалист по ОТ, который составляет извещение в ГИТ, внес в документ категорию несчастного случая: дописал после кода 3.01. цифру 2: по классификатору 3 к Положению это тяжелый несчастный случай. В первой строке он указал код 3.04.5 — организация с численностью работников свыше 1000 человек. В четвертой строке специалист по ОТ указал 3.12.2411, такое значение он получил, когда дописал к цифре 3.12 код профессионального статуса бухгалтеров 2411 из Общероссийского классификатора занятий (ОК 010-2014, утв. </a:t>
            </a:r>
            <a:r>
              <a:rPr lang="ru-RU" u="sng" dirty="0" smtClean="0">
                <a:solidFill>
                  <a:srgbClr val="008200"/>
                </a:solidFill>
                <a:effectLst/>
                <a:latin typeface="Times" panose="02020603050405020304" pitchFamily="18" charset="0"/>
                <a:ea typeface="Times" panose="02020603050405020304" pitchFamily="18" charset="0"/>
              </a:rPr>
              <a:t>приказом </a:t>
            </a:r>
            <a:r>
              <a:rPr lang="ru-RU" u="sng" dirty="0" err="1" smtClean="0">
                <a:solidFill>
                  <a:srgbClr val="008200"/>
                </a:solidFill>
                <a:effectLst/>
                <a:latin typeface="Times" panose="02020603050405020304" pitchFamily="18" charset="0"/>
                <a:ea typeface="Times" panose="02020603050405020304" pitchFamily="18" charset="0"/>
              </a:rPr>
              <a:t>Росстандарта</a:t>
            </a:r>
            <a:r>
              <a:rPr lang="ru-RU" u="sng" dirty="0" smtClean="0">
                <a:solidFill>
                  <a:srgbClr val="008200"/>
                </a:solidFill>
                <a:effectLst/>
                <a:latin typeface="Times" panose="02020603050405020304" pitchFamily="18" charset="0"/>
                <a:ea typeface="Times" panose="02020603050405020304" pitchFamily="18" charset="0"/>
              </a:rPr>
              <a:t> от 12.12.2014 № 2020-ст</a:t>
            </a:r>
            <a:r>
              <a:rPr lang="ru-RU" dirty="0" smtClean="0">
                <a:effectLst/>
                <a:latin typeface="Times" panose="02020603050405020304" pitchFamily="18" charset="0"/>
                <a:ea typeface="Times" panose="02020603050405020304" pitchFamily="18" charset="0"/>
              </a:rPr>
              <a:t>). Также указал код профессии 3.14.54154: цифру 3.14 дополнил регистрационным номером </a:t>
            </a:r>
            <a:r>
              <a:rPr lang="ru-RU" dirty="0" err="1" smtClean="0">
                <a:effectLst/>
                <a:latin typeface="Times" panose="02020603050405020304" pitchFamily="18" charset="0"/>
                <a:ea typeface="Times" panose="02020603050405020304" pitchFamily="18" charset="0"/>
              </a:rPr>
              <a:t>профстандарта</a:t>
            </a:r>
            <a:r>
              <a:rPr lang="ru-RU" dirty="0" smtClean="0">
                <a:effectLst/>
                <a:latin typeface="Times" panose="02020603050405020304" pitchFamily="18" charset="0"/>
                <a:ea typeface="Times" panose="02020603050405020304" pitchFamily="18" charset="0"/>
              </a:rPr>
              <a:t> бухгалтеров 54154 — этот номер присвоили в Минюсте </a:t>
            </a:r>
            <a:r>
              <a:rPr lang="ru-RU" u="sng" dirty="0" smtClean="0">
                <a:solidFill>
                  <a:srgbClr val="008200"/>
                </a:solidFill>
                <a:effectLst/>
                <a:latin typeface="Times" panose="02020603050405020304" pitchFamily="18" charset="0"/>
                <a:ea typeface="Times" panose="02020603050405020304" pitchFamily="18" charset="0"/>
              </a:rPr>
              <a:t>приказу Минтруда от 21.02.2019 № 103н</a:t>
            </a:r>
            <a:r>
              <a:rPr lang="ru-RU" dirty="0" smtClean="0">
                <a:effectLst/>
                <a:latin typeface="Times" panose="02020603050405020304" pitchFamily="18" charset="0"/>
                <a:ea typeface="Times" panose="02020603050405020304" pitchFamily="18" charset="0"/>
              </a:rPr>
              <a:t>. </a:t>
            </a:r>
            <a:endParaRPr lang="ru-RU" dirty="0"/>
          </a:p>
        </p:txBody>
      </p:sp>
      <p:pic>
        <p:nvPicPr>
          <p:cNvPr id="16388" name="Picture 4" descr="Что нужно знать об охране труда с 1 марта 2022 года (Федеральный закон от  02.07.2021 N 311-ФЗ) - Федерация профсоюзов Красноярского кра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142" y="953499"/>
            <a:ext cx="5429324" cy="203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04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43870" y="0"/>
            <a:ext cx="6578010" cy="6901889"/>
          </a:xfrm>
          <a:prstGeom prst="rect">
            <a:avLst/>
          </a:prstGeom>
          <a:solidFill>
            <a:schemeClr val="accent3">
              <a:lumMod val="20000"/>
              <a:lumOff val="80000"/>
            </a:schemeClr>
          </a:solidFill>
          <a:ln>
            <a:solidFill>
              <a:schemeClr val="tx2">
                <a:lumMod val="75000"/>
              </a:schemeClr>
            </a:solidFill>
          </a:ln>
        </p:spPr>
        <p:txBody>
          <a:bodyPr wrap="square">
            <a:spAutoFit/>
          </a:bodyPr>
          <a:lstStyle/>
          <a:p>
            <a:pPr algn="ctr">
              <a:spcAft>
                <a:spcPts val="300"/>
              </a:spcAft>
            </a:pPr>
            <a:r>
              <a:rPr lang="ru-RU" sz="2000" dirty="0" smtClean="0">
                <a:effectLst/>
                <a:latin typeface="Times New Roman" panose="02020603050405020304" pitchFamily="18" charset="0"/>
                <a:ea typeface="Times New Roman" panose="02020603050405020304" pitchFamily="18" charset="0"/>
              </a:rPr>
              <a:t>В каждый акт расследования теперь нужно вносить сведения об оценке </a:t>
            </a:r>
            <a:r>
              <a:rPr lang="ru-RU" sz="2000" dirty="0" err="1" smtClean="0">
                <a:effectLst/>
                <a:latin typeface="Times New Roman" panose="02020603050405020304" pitchFamily="18" charset="0"/>
                <a:ea typeface="Times New Roman" panose="02020603050405020304" pitchFamily="18" charset="0"/>
              </a:rPr>
              <a:t>профрисков</a:t>
            </a:r>
            <a:r>
              <a:rPr lang="ru-RU" sz="2000" dirty="0" smtClean="0">
                <a:effectLst/>
                <a:latin typeface="Times New Roman" panose="02020603050405020304" pitchFamily="18" charset="0"/>
                <a:ea typeface="Times New Roman" panose="02020603050405020304" pitchFamily="18" charset="0"/>
              </a:rPr>
              <a:t> на рабочем месте пострадавшего или другом месте, где произошел несчастный случай. Указывайте, когда провели оценку </a:t>
            </a:r>
            <a:r>
              <a:rPr lang="ru-RU" sz="2000" dirty="0" err="1" smtClean="0">
                <a:effectLst/>
                <a:latin typeface="Times New Roman" panose="02020603050405020304" pitchFamily="18" charset="0"/>
                <a:ea typeface="Times New Roman" panose="02020603050405020304" pitchFamily="18" charset="0"/>
              </a:rPr>
              <a:t>профрисков</a:t>
            </a:r>
            <a:r>
              <a:rPr lang="ru-RU" sz="2000" dirty="0" smtClean="0">
                <a:effectLst/>
                <a:latin typeface="Times New Roman" panose="02020603050405020304" pitchFamily="18" charset="0"/>
                <a:ea typeface="Times New Roman" panose="02020603050405020304" pitchFamily="18" charset="0"/>
              </a:rPr>
              <a:t> и как ознакомили работника с ее результатами, ссылайтесь на реквизиты локального нормативного акта компании, в котором отразили данные о мероприятиях. Локальным нормативным актом признают документ, в котором прописали нормы трудового права. Можете ссылаться на отчет о проведении оценки </a:t>
            </a:r>
            <a:r>
              <a:rPr lang="ru-RU" sz="2000" dirty="0" err="1" smtClean="0">
                <a:effectLst/>
                <a:latin typeface="Times New Roman" panose="02020603050405020304" pitchFamily="18" charset="0"/>
                <a:ea typeface="Times New Roman" panose="02020603050405020304" pitchFamily="18" charset="0"/>
              </a:rPr>
              <a:t>профрисков</a:t>
            </a:r>
            <a:r>
              <a:rPr lang="ru-RU" sz="2000" dirty="0" smtClean="0">
                <a:effectLst/>
                <a:latin typeface="Times New Roman" panose="02020603050405020304" pitchFamily="18" charset="0"/>
                <a:ea typeface="Times New Roman" panose="02020603050405020304" pitchFamily="18" charset="0"/>
              </a:rPr>
              <a:t>, но удобнее использовать карты оценки </a:t>
            </a:r>
            <a:r>
              <a:rPr lang="ru-RU" sz="2000" dirty="0" err="1" smtClean="0">
                <a:effectLst/>
                <a:latin typeface="Times New Roman" panose="02020603050405020304" pitchFamily="18" charset="0"/>
                <a:ea typeface="Times New Roman" panose="02020603050405020304" pitchFamily="18" charset="0"/>
              </a:rPr>
              <a:t>профрисков</a:t>
            </a:r>
            <a:r>
              <a:rPr lang="ru-RU" sz="2000" dirty="0" smtClean="0">
                <a:effectLst/>
                <a:latin typeface="Times New Roman" panose="02020603050405020304" pitchFamily="18" charset="0"/>
                <a:ea typeface="Times New Roman" panose="02020603050405020304" pitchFamily="18" charset="0"/>
              </a:rPr>
              <a:t>. При этом карты признают ЛНА, только если вносите в них нормы трудового права — например, требование применять СИЗ, использовать исправное оборудование, не курить, не употреблять алкоголь и пищу на рабочем месте. </a:t>
            </a:r>
          </a:p>
          <a:p>
            <a:pPr algn="just">
              <a:spcAft>
                <a:spcPts val="300"/>
              </a:spcAft>
            </a:pPr>
            <a:r>
              <a:rPr lang="ru-RU" sz="2000" b="1" i="1" dirty="0" smtClean="0">
                <a:solidFill>
                  <a:srgbClr val="7030A0"/>
                </a:solidFill>
                <a:effectLst/>
                <a:latin typeface="Times New Roman" panose="02020603050405020304" pitchFamily="18" charset="0"/>
                <a:ea typeface="Times New Roman" panose="02020603050405020304" pitchFamily="18" charset="0"/>
              </a:rPr>
              <a:t>Не игнорируйте новое требование указывать сведения об оценке </a:t>
            </a:r>
            <a:r>
              <a:rPr lang="ru-RU" sz="2000" b="1" i="1" dirty="0" err="1" smtClean="0">
                <a:solidFill>
                  <a:srgbClr val="7030A0"/>
                </a:solidFill>
                <a:effectLst/>
                <a:latin typeface="Times New Roman" panose="02020603050405020304" pitchFamily="18" charset="0"/>
                <a:ea typeface="Times New Roman" panose="02020603050405020304" pitchFamily="18" charset="0"/>
              </a:rPr>
              <a:t>профрисков</a:t>
            </a:r>
            <a:r>
              <a:rPr lang="ru-RU" sz="2000" b="1" i="1" dirty="0" smtClean="0">
                <a:solidFill>
                  <a:srgbClr val="7030A0"/>
                </a:solidFill>
                <a:effectLst/>
                <a:latin typeface="Times New Roman" panose="02020603050405020304" pitchFamily="18" charset="0"/>
                <a:ea typeface="Times New Roman" panose="02020603050405020304" pitchFamily="18" charset="0"/>
              </a:rPr>
              <a:t>. Если работник пострадает, а записи в соответствующей строке акта не окажется или ее не подтвердят документами, вина работодателя будет больше, чем если бы он предупредил пострадавшего о рисках. </a:t>
            </a:r>
            <a:endParaRPr lang="ru-RU" sz="2000" b="1" i="1" dirty="0">
              <a:solidFill>
                <a:srgbClr val="7030A0"/>
              </a:solidFill>
              <a:effectLst/>
              <a:latin typeface="Times New Roman" panose="02020603050405020304" pitchFamily="18" charset="0"/>
              <a:ea typeface="Times New Roman" panose="02020603050405020304" pitchFamily="18" charset="0"/>
            </a:endParaRPr>
          </a:p>
        </p:txBody>
      </p:sp>
      <p:sp>
        <p:nvSpPr>
          <p:cNvPr id="3" name="AutoShape 2" descr="Во время валки леса отлетевшим тяжелым паленом убило обрубщика сучье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412" name="Picture 4" descr="Схема возникновения несчастного случа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98" y="2027237"/>
            <a:ext cx="4591050" cy="3400426"/>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522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143</Words>
  <Application>Microsoft Office PowerPoint</Application>
  <PresentationFormat>Широкоэкранный</PresentationFormat>
  <Paragraphs>71</Paragraphs>
  <Slides>27</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Calibri</vt:lpstr>
      <vt:lpstr>Calibri Light</vt:lpstr>
      <vt:lpstr>Times</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1</cp:lastModifiedBy>
  <cp:revision>8</cp:revision>
  <dcterms:created xsi:type="dcterms:W3CDTF">2022-08-18T10:12:03Z</dcterms:created>
  <dcterms:modified xsi:type="dcterms:W3CDTF">2023-02-27T04:58:16Z</dcterms:modified>
</cp:coreProperties>
</file>